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301" r:id="rId2"/>
    <p:sldId id="258" r:id="rId3"/>
    <p:sldId id="291" r:id="rId4"/>
    <p:sldId id="269" r:id="rId5"/>
    <p:sldId id="287" r:id="rId6"/>
    <p:sldId id="300" r:id="rId7"/>
    <p:sldId id="292" r:id="rId8"/>
    <p:sldId id="276" r:id="rId9"/>
    <p:sldId id="293" r:id="rId10"/>
    <p:sldId id="295" r:id="rId11"/>
    <p:sldId id="290" r:id="rId12"/>
    <p:sldId id="296" r:id="rId13"/>
    <p:sldId id="297" r:id="rId14"/>
    <p:sldId id="294" r:id="rId15"/>
    <p:sldId id="298" r:id="rId16"/>
    <p:sldId id="299" r:id="rId17"/>
    <p:sldId id="302" r:id="rId18"/>
    <p:sldId id="303" r:id="rId19"/>
    <p:sldId id="312" r:id="rId20"/>
    <p:sldId id="304" r:id="rId21"/>
    <p:sldId id="307" r:id="rId22"/>
    <p:sldId id="309" r:id="rId23"/>
    <p:sldId id="308" r:id="rId24"/>
    <p:sldId id="313" r:id="rId25"/>
    <p:sldId id="314" r:id="rId26"/>
    <p:sldId id="317" r:id="rId27"/>
    <p:sldId id="318" r:id="rId28"/>
    <p:sldId id="281" r:id="rId29"/>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8B6F"/>
    <a:srgbClr val="499894"/>
    <a:srgbClr val="404040"/>
    <a:srgbClr val="6A69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中等深淺樣式 4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淺色樣式 3 - 輔色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40" autoAdjust="0"/>
    <p:restoredTop sz="94660"/>
  </p:normalViewPr>
  <p:slideViewPr>
    <p:cSldViewPr snapToGrid="0">
      <p:cViewPr>
        <p:scale>
          <a:sx n="68" d="100"/>
          <a:sy n="68" d="100"/>
        </p:scale>
        <p:origin x="42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zh-TW"/>
        </a:p>
      </c:txPr>
    </c:title>
    <c:autoTitleDeleted val="0"/>
    <c:plotArea>
      <c:layout/>
      <c:pieChart>
        <c:varyColors val="1"/>
        <c:ser>
          <c:idx val="0"/>
          <c:order val="0"/>
          <c:tx>
            <c:strRef>
              <c:f>工作表1!$B$1</c:f>
              <c:strCache>
                <c:ptCount val="1"/>
                <c:pt idx="0">
                  <c:v>市場區隔</c:v>
                </c:pt>
              </c:strCache>
            </c:strRef>
          </c:tx>
          <c:explosion val="3"/>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zh-TW"/>
              </a:p>
            </c:txPr>
            <c:dLblPos val="ctr"/>
            <c:showLegendKey val="0"/>
            <c:showVal val="0"/>
            <c:showCatName val="0"/>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15:layout/>
              </c:ext>
            </c:extLst>
          </c:dLbls>
          <c:cat>
            <c:strRef>
              <c:f>工作表1!$A$2:$A$6</c:f>
              <c:strCache>
                <c:ptCount val="5"/>
                <c:pt idx="0">
                  <c:v>大學生及上班族</c:v>
                </c:pt>
                <c:pt idx="1">
                  <c:v>價格</c:v>
                </c:pt>
                <c:pt idx="2">
                  <c:v>氣氛</c:v>
                </c:pt>
                <c:pt idx="3">
                  <c:v>環境衛生</c:v>
                </c:pt>
                <c:pt idx="4">
                  <c:v>餐點多樣性</c:v>
                </c:pt>
              </c:strCache>
            </c:strRef>
          </c:cat>
          <c:val>
            <c:numRef>
              <c:f>工作表1!$B$2:$B$6</c:f>
              <c:numCache>
                <c:formatCode>General</c:formatCode>
                <c:ptCount val="5"/>
                <c:pt idx="0">
                  <c:v>20</c:v>
                </c:pt>
                <c:pt idx="1">
                  <c:v>20</c:v>
                </c:pt>
                <c:pt idx="2">
                  <c:v>20</c:v>
                </c:pt>
                <c:pt idx="3">
                  <c:v>20</c:v>
                </c:pt>
                <c:pt idx="4">
                  <c:v>20</c:v>
                </c:pt>
              </c:numCache>
            </c:numRef>
          </c:val>
        </c:ser>
        <c:dLbls>
          <c:dLblPos val="ctr"/>
          <c:showLegendKey val="0"/>
          <c:showVal val="0"/>
          <c:showCatName val="0"/>
          <c:showSerName val="0"/>
          <c:showPercent val="1"/>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zh-TW"/>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1FCCA8-4C19-4F4B-A5B2-A5066C4E2B3C}" type="doc">
      <dgm:prSet loTypeId="urn:microsoft.com/office/officeart/2005/8/layout/orgChart1" loCatId="hierarchy" qsTypeId="urn:microsoft.com/office/officeart/2005/8/quickstyle/simple1" qsCatId="simple" csTypeId="urn:microsoft.com/office/officeart/2005/8/colors/colorful3" csCatId="colorful" phldr="1"/>
      <dgm:spPr/>
      <dgm:t>
        <a:bodyPr/>
        <a:lstStyle/>
        <a:p>
          <a:endParaRPr lang="zh-TW" altLang="en-US"/>
        </a:p>
      </dgm:t>
    </dgm:pt>
    <dgm:pt modelId="{81789F23-1544-4F73-ACE7-8C77220CE97B}">
      <dgm:prSet phldrT="[文字]"/>
      <dgm:spPr/>
      <dgm:t>
        <a:bodyPr/>
        <a:lstStyle/>
        <a:p>
          <a:r>
            <a:rPr lang="zh-TW" altLang="en-US" dirty="0" smtClean="0"/>
            <a:t>店長</a:t>
          </a:r>
          <a:endParaRPr lang="zh-TW" altLang="en-US" dirty="0"/>
        </a:p>
      </dgm:t>
    </dgm:pt>
    <dgm:pt modelId="{D118FE4F-D829-4A52-AEC8-0086297FC15C}" type="parTrans" cxnId="{305F99F1-3D64-476F-A5F0-0DC5D2BAFE32}">
      <dgm:prSet/>
      <dgm:spPr/>
      <dgm:t>
        <a:bodyPr/>
        <a:lstStyle/>
        <a:p>
          <a:endParaRPr lang="zh-TW" altLang="en-US"/>
        </a:p>
      </dgm:t>
    </dgm:pt>
    <dgm:pt modelId="{8322D9DE-DAAC-4B66-A90A-EED62B7274D7}" type="sibTrans" cxnId="{305F99F1-3D64-476F-A5F0-0DC5D2BAFE32}">
      <dgm:prSet/>
      <dgm:spPr/>
      <dgm:t>
        <a:bodyPr/>
        <a:lstStyle/>
        <a:p>
          <a:endParaRPr lang="zh-TW" altLang="en-US"/>
        </a:p>
      </dgm:t>
    </dgm:pt>
    <dgm:pt modelId="{11EA3858-D080-460B-9DDE-9D72D8D16AA2}" type="asst">
      <dgm:prSet phldrT="[文字]"/>
      <dgm:spPr/>
      <dgm:t>
        <a:bodyPr/>
        <a:lstStyle/>
        <a:p>
          <a:r>
            <a:rPr lang="zh-TW" altLang="en-US" dirty="0" smtClean="0"/>
            <a:t>經理</a:t>
          </a:r>
          <a:endParaRPr lang="zh-TW" altLang="en-US" dirty="0"/>
        </a:p>
      </dgm:t>
    </dgm:pt>
    <dgm:pt modelId="{C02A8B2D-1F09-43D8-BA10-4ED480F87C62}" type="parTrans" cxnId="{56FEE795-A88C-4BB8-B52B-8264AE63255C}">
      <dgm:prSet/>
      <dgm:spPr/>
      <dgm:t>
        <a:bodyPr/>
        <a:lstStyle/>
        <a:p>
          <a:endParaRPr lang="zh-TW" altLang="en-US"/>
        </a:p>
      </dgm:t>
    </dgm:pt>
    <dgm:pt modelId="{23701394-C49A-4E54-A4EC-292A0679C69B}" type="sibTrans" cxnId="{56FEE795-A88C-4BB8-B52B-8264AE63255C}">
      <dgm:prSet/>
      <dgm:spPr/>
      <dgm:t>
        <a:bodyPr/>
        <a:lstStyle/>
        <a:p>
          <a:endParaRPr lang="zh-TW" altLang="en-US"/>
        </a:p>
      </dgm:t>
    </dgm:pt>
    <dgm:pt modelId="{9F4113CD-39A3-4857-A13C-5D598F117972}">
      <dgm:prSet phldrT="[文字]"/>
      <dgm:spPr/>
      <dgm:t>
        <a:bodyPr/>
        <a:lstStyle/>
        <a:p>
          <a:r>
            <a:rPr lang="zh-TW" altLang="en-US" dirty="0" smtClean="0"/>
            <a:t>內場</a:t>
          </a:r>
          <a:endParaRPr lang="zh-TW" altLang="en-US" dirty="0"/>
        </a:p>
      </dgm:t>
    </dgm:pt>
    <dgm:pt modelId="{978A51B3-7240-4801-8F5B-137F6263D4F0}" type="parTrans" cxnId="{62AD63C3-C3CA-4050-A2B8-C2B36A6D1766}">
      <dgm:prSet/>
      <dgm:spPr/>
      <dgm:t>
        <a:bodyPr/>
        <a:lstStyle/>
        <a:p>
          <a:endParaRPr lang="zh-TW" altLang="en-US"/>
        </a:p>
      </dgm:t>
    </dgm:pt>
    <dgm:pt modelId="{E413A13B-2D71-468C-9189-99FDFA7F1ACD}" type="sibTrans" cxnId="{62AD63C3-C3CA-4050-A2B8-C2B36A6D1766}">
      <dgm:prSet/>
      <dgm:spPr/>
      <dgm:t>
        <a:bodyPr/>
        <a:lstStyle/>
        <a:p>
          <a:endParaRPr lang="zh-TW" altLang="en-US"/>
        </a:p>
      </dgm:t>
    </dgm:pt>
    <dgm:pt modelId="{6FFC3869-4FA1-40A4-A79A-F9AF541BDF36}">
      <dgm:prSet phldrT="[文字]"/>
      <dgm:spPr/>
      <dgm:t>
        <a:bodyPr/>
        <a:lstStyle/>
        <a:p>
          <a:r>
            <a:rPr lang="zh-TW" altLang="en-US" dirty="0" smtClean="0"/>
            <a:t>內場</a:t>
          </a:r>
          <a:endParaRPr lang="zh-TW" altLang="en-US" dirty="0"/>
        </a:p>
      </dgm:t>
    </dgm:pt>
    <dgm:pt modelId="{D5BC8514-9017-4555-A674-9F33A684A190}" type="parTrans" cxnId="{BED60F2C-0EC3-4715-9DB2-6D55C6C9B65E}">
      <dgm:prSet/>
      <dgm:spPr/>
      <dgm:t>
        <a:bodyPr/>
        <a:lstStyle/>
        <a:p>
          <a:endParaRPr lang="zh-TW" altLang="en-US"/>
        </a:p>
      </dgm:t>
    </dgm:pt>
    <dgm:pt modelId="{B160CC1E-19F2-49AF-AC7A-C2ABBB9BCF00}" type="sibTrans" cxnId="{BED60F2C-0EC3-4715-9DB2-6D55C6C9B65E}">
      <dgm:prSet/>
      <dgm:spPr/>
      <dgm:t>
        <a:bodyPr/>
        <a:lstStyle/>
        <a:p>
          <a:endParaRPr lang="zh-TW" altLang="en-US"/>
        </a:p>
      </dgm:t>
    </dgm:pt>
    <dgm:pt modelId="{5DD97DD4-7FEF-45C0-9BD3-2BEE84F588AF}">
      <dgm:prSet phldrT="[文字]"/>
      <dgm:spPr/>
      <dgm:t>
        <a:bodyPr/>
        <a:lstStyle/>
        <a:p>
          <a:r>
            <a:rPr lang="zh-TW" altLang="en-US" dirty="0" smtClean="0"/>
            <a:t>內場</a:t>
          </a:r>
          <a:endParaRPr lang="zh-TW" altLang="en-US" dirty="0"/>
        </a:p>
      </dgm:t>
    </dgm:pt>
    <dgm:pt modelId="{E2EC91D4-DE81-43A6-A280-B04817427A48}" type="parTrans" cxnId="{8C4F11D3-C0F0-438B-B831-5DA8407919C0}">
      <dgm:prSet/>
      <dgm:spPr/>
      <dgm:t>
        <a:bodyPr/>
        <a:lstStyle/>
        <a:p>
          <a:endParaRPr lang="zh-TW" altLang="en-US"/>
        </a:p>
      </dgm:t>
    </dgm:pt>
    <dgm:pt modelId="{6AFAF0ED-443C-4826-9335-EC0249374C57}" type="sibTrans" cxnId="{8C4F11D3-C0F0-438B-B831-5DA8407919C0}">
      <dgm:prSet/>
      <dgm:spPr/>
      <dgm:t>
        <a:bodyPr/>
        <a:lstStyle/>
        <a:p>
          <a:endParaRPr lang="zh-TW" altLang="en-US"/>
        </a:p>
      </dgm:t>
    </dgm:pt>
    <dgm:pt modelId="{93F7B68A-A5FC-4280-982E-5A1835AD7505}">
      <dgm:prSet/>
      <dgm:spPr/>
      <dgm:t>
        <a:bodyPr/>
        <a:lstStyle/>
        <a:p>
          <a:r>
            <a:rPr lang="zh-TW" altLang="en-US" dirty="0" smtClean="0"/>
            <a:t>外場</a:t>
          </a:r>
          <a:endParaRPr lang="zh-TW" altLang="en-US" dirty="0"/>
        </a:p>
      </dgm:t>
    </dgm:pt>
    <dgm:pt modelId="{83959B56-092E-411E-8E26-53F482C65F7C}" type="parTrans" cxnId="{7DC8828F-776E-4EFF-92B2-A9F479226E27}">
      <dgm:prSet/>
      <dgm:spPr/>
      <dgm:t>
        <a:bodyPr/>
        <a:lstStyle/>
        <a:p>
          <a:endParaRPr lang="zh-TW" altLang="en-US"/>
        </a:p>
      </dgm:t>
    </dgm:pt>
    <dgm:pt modelId="{643327ED-34D9-4440-9F78-B1662A95872E}" type="sibTrans" cxnId="{7DC8828F-776E-4EFF-92B2-A9F479226E27}">
      <dgm:prSet/>
      <dgm:spPr/>
      <dgm:t>
        <a:bodyPr/>
        <a:lstStyle/>
        <a:p>
          <a:endParaRPr lang="zh-TW" altLang="en-US"/>
        </a:p>
      </dgm:t>
    </dgm:pt>
    <dgm:pt modelId="{7E4DFE3F-1A80-4262-AEDC-D34931E973AD}">
      <dgm:prSet/>
      <dgm:spPr/>
      <dgm:t>
        <a:bodyPr/>
        <a:lstStyle/>
        <a:p>
          <a:r>
            <a:rPr lang="zh-TW" altLang="en-US" dirty="0" smtClean="0"/>
            <a:t>外場</a:t>
          </a:r>
          <a:endParaRPr lang="zh-TW" altLang="en-US" dirty="0"/>
        </a:p>
      </dgm:t>
    </dgm:pt>
    <dgm:pt modelId="{C75C56BE-E54F-4DEB-B73F-71962BD6DD3F}" type="parTrans" cxnId="{8245A7B6-5DF9-47BF-A99D-711C727A7CEE}">
      <dgm:prSet/>
      <dgm:spPr/>
      <dgm:t>
        <a:bodyPr/>
        <a:lstStyle/>
        <a:p>
          <a:endParaRPr lang="zh-TW" altLang="en-US"/>
        </a:p>
      </dgm:t>
    </dgm:pt>
    <dgm:pt modelId="{4742CCE8-CFB5-433F-A1CB-22CF2694DAC2}" type="sibTrans" cxnId="{8245A7B6-5DF9-47BF-A99D-711C727A7CEE}">
      <dgm:prSet/>
      <dgm:spPr/>
      <dgm:t>
        <a:bodyPr/>
        <a:lstStyle/>
        <a:p>
          <a:endParaRPr lang="zh-TW" altLang="en-US"/>
        </a:p>
      </dgm:t>
    </dgm:pt>
    <dgm:pt modelId="{E01271D4-B246-407A-A94E-76623FCB6F53}">
      <dgm:prSet/>
      <dgm:spPr/>
      <dgm:t>
        <a:bodyPr/>
        <a:lstStyle/>
        <a:p>
          <a:r>
            <a:rPr lang="zh-TW" altLang="en-US" dirty="0" smtClean="0"/>
            <a:t>外場</a:t>
          </a:r>
          <a:endParaRPr lang="zh-TW" altLang="en-US" dirty="0"/>
        </a:p>
      </dgm:t>
    </dgm:pt>
    <dgm:pt modelId="{23DE8832-6DB5-4C88-A18D-8E8CB1CA18EB}" type="parTrans" cxnId="{4D65B851-DEBF-4F77-A338-D574CACDDD9E}">
      <dgm:prSet/>
      <dgm:spPr/>
      <dgm:t>
        <a:bodyPr/>
        <a:lstStyle/>
        <a:p>
          <a:endParaRPr lang="zh-TW" altLang="en-US"/>
        </a:p>
      </dgm:t>
    </dgm:pt>
    <dgm:pt modelId="{45A4EC1B-C395-4818-8774-2F5248B5C77A}" type="sibTrans" cxnId="{4D65B851-DEBF-4F77-A338-D574CACDDD9E}">
      <dgm:prSet/>
      <dgm:spPr/>
      <dgm:t>
        <a:bodyPr/>
        <a:lstStyle/>
        <a:p>
          <a:endParaRPr lang="zh-TW" altLang="en-US"/>
        </a:p>
      </dgm:t>
    </dgm:pt>
    <dgm:pt modelId="{4C8FBE70-B2C5-492C-8FE5-F207C0B66265}">
      <dgm:prSet/>
      <dgm:spPr>
        <a:solidFill>
          <a:srgbClr val="FFC000"/>
        </a:solidFill>
      </dgm:spPr>
      <dgm:t>
        <a:bodyPr/>
        <a:lstStyle/>
        <a:p>
          <a:r>
            <a:rPr lang="zh-TW" altLang="en-US" dirty="0" smtClean="0"/>
            <a:t>行政主廚</a:t>
          </a:r>
          <a:endParaRPr lang="zh-TW" altLang="en-US" dirty="0"/>
        </a:p>
      </dgm:t>
    </dgm:pt>
    <dgm:pt modelId="{13BB2085-4EF4-403F-81C8-3ADDC34BF1D7}" type="parTrans" cxnId="{1B98D099-8C9E-4DF9-AEB1-1F64DD76AE7B}">
      <dgm:prSet/>
      <dgm:spPr>
        <a:solidFill>
          <a:srgbClr val="FFC000"/>
        </a:solidFill>
        <a:ln>
          <a:solidFill>
            <a:srgbClr val="FFC000"/>
          </a:solidFill>
        </a:ln>
      </dgm:spPr>
      <dgm:t>
        <a:bodyPr/>
        <a:lstStyle/>
        <a:p>
          <a:endParaRPr lang="zh-TW" altLang="en-US"/>
        </a:p>
      </dgm:t>
    </dgm:pt>
    <dgm:pt modelId="{D10A39BC-B338-4A7D-A898-0414615AF461}" type="sibTrans" cxnId="{1B98D099-8C9E-4DF9-AEB1-1F64DD76AE7B}">
      <dgm:prSet/>
      <dgm:spPr/>
      <dgm:t>
        <a:bodyPr/>
        <a:lstStyle/>
        <a:p>
          <a:endParaRPr lang="zh-TW" altLang="en-US"/>
        </a:p>
      </dgm:t>
    </dgm:pt>
    <dgm:pt modelId="{9846749B-D133-47BA-9BCF-47BE676F6109}" type="pres">
      <dgm:prSet presAssocID="{BA1FCCA8-4C19-4F4B-A5B2-A5066C4E2B3C}" presName="hierChild1" presStyleCnt="0">
        <dgm:presLayoutVars>
          <dgm:orgChart val="1"/>
          <dgm:chPref val="1"/>
          <dgm:dir/>
          <dgm:animOne val="branch"/>
          <dgm:animLvl val="lvl"/>
          <dgm:resizeHandles/>
        </dgm:presLayoutVars>
      </dgm:prSet>
      <dgm:spPr/>
      <dgm:t>
        <a:bodyPr/>
        <a:lstStyle/>
        <a:p>
          <a:endParaRPr lang="zh-TW" altLang="en-US"/>
        </a:p>
      </dgm:t>
    </dgm:pt>
    <dgm:pt modelId="{15E977F9-D114-4F99-BA3D-E54B1E0B42CE}" type="pres">
      <dgm:prSet presAssocID="{81789F23-1544-4F73-ACE7-8C77220CE97B}" presName="hierRoot1" presStyleCnt="0">
        <dgm:presLayoutVars>
          <dgm:hierBranch val="init"/>
        </dgm:presLayoutVars>
      </dgm:prSet>
      <dgm:spPr/>
    </dgm:pt>
    <dgm:pt modelId="{693D3906-2AAC-4B0F-AB7A-84D6898D9309}" type="pres">
      <dgm:prSet presAssocID="{81789F23-1544-4F73-ACE7-8C77220CE97B}" presName="rootComposite1" presStyleCnt="0"/>
      <dgm:spPr/>
    </dgm:pt>
    <dgm:pt modelId="{E5ED2C8F-06D6-4393-A169-336AFC0E8A28}" type="pres">
      <dgm:prSet presAssocID="{81789F23-1544-4F73-ACE7-8C77220CE97B}" presName="rootText1" presStyleLbl="node0" presStyleIdx="0" presStyleCnt="1" custLinFactNeighborX="0" custLinFactNeighborY="-5545">
        <dgm:presLayoutVars>
          <dgm:chPref val="3"/>
        </dgm:presLayoutVars>
      </dgm:prSet>
      <dgm:spPr/>
      <dgm:t>
        <a:bodyPr/>
        <a:lstStyle/>
        <a:p>
          <a:endParaRPr lang="zh-TW" altLang="en-US"/>
        </a:p>
      </dgm:t>
    </dgm:pt>
    <dgm:pt modelId="{015DC3F8-72BA-4C95-A7BF-C9502795CFF2}" type="pres">
      <dgm:prSet presAssocID="{81789F23-1544-4F73-ACE7-8C77220CE97B}" presName="rootConnector1" presStyleLbl="node1" presStyleIdx="0" presStyleCnt="0"/>
      <dgm:spPr/>
      <dgm:t>
        <a:bodyPr/>
        <a:lstStyle/>
        <a:p>
          <a:endParaRPr lang="zh-TW" altLang="en-US"/>
        </a:p>
      </dgm:t>
    </dgm:pt>
    <dgm:pt modelId="{B4CFC0CD-86BD-486A-B4DC-A1D41387EE41}" type="pres">
      <dgm:prSet presAssocID="{81789F23-1544-4F73-ACE7-8C77220CE97B}" presName="hierChild2" presStyleCnt="0"/>
      <dgm:spPr/>
    </dgm:pt>
    <dgm:pt modelId="{79B2F08B-4D01-4473-B642-07777CEA7188}" type="pres">
      <dgm:prSet presAssocID="{978A51B3-7240-4801-8F5B-137F6263D4F0}" presName="Name37" presStyleLbl="parChTrans1D2" presStyleIdx="0" presStyleCnt="7"/>
      <dgm:spPr/>
      <dgm:t>
        <a:bodyPr/>
        <a:lstStyle/>
        <a:p>
          <a:endParaRPr lang="zh-TW" altLang="en-US"/>
        </a:p>
      </dgm:t>
    </dgm:pt>
    <dgm:pt modelId="{DC37E484-CE7F-43C6-9B92-00B20F1DAA87}" type="pres">
      <dgm:prSet presAssocID="{9F4113CD-39A3-4857-A13C-5D598F117972}" presName="hierRoot2" presStyleCnt="0">
        <dgm:presLayoutVars>
          <dgm:hierBranch val="init"/>
        </dgm:presLayoutVars>
      </dgm:prSet>
      <dgm:spPr/>
    </dgm:pt>
    <dgm:pt modelId="{413DDFD1-0C29-4147-82D8-82D69F4DCDEA}" type="pres">
      <dgm:prSet presAssocID="{9F4113CD-39A3-4857-A13C-5D598F117972}" presName="rootComposite" presStyleCnt="0"/>
      <dgm:spPr/>
    </dgm:pt>
    <dgm:pt modelId="{93E89655-5340-4F3C-86BE-113183DDAAEF}" type="pres">
      <dgm:prSet presAssocID="{9F4113CD-39A3-4857-A13C-5D598F117972}" presName="rootText" presStyleLbl="node2" presStyleIdx="0" presStyleCnt="6">
        <dgm:presLayoutVars>
          <dgm:chPref val="3"/>
        </dgm:presLayoutVars>
      </dgm:prSet>
      <dgm:spPr/>
      <dgm:t>
        <a:bodyPr/>
        <a:lstStyle/>
        <a:p>
          <a:endParaRPr lang="zh-TW" altLang="en-US"/>
        </a:p>
      </dgm:t>
    </dgm:pt>
    <dgm:pt modelId="{0656F68F-A996-4C7A-B559-32EB6D1151FE}" type="pres">
      <dgm:prSet presAssocID="{9F4113CD-39A3-4857-A13C-5D598F117972}" presName="rootConnector" presStyleLbl="node2" presStyleIdx="0" presStyleCnt="6"/>
      <dgm:spPr/>
      <dgm:t>
        <a:bodyPr/>
        <a:lstStyle/>
        <a:p>
          <a:endParaRPr lang="zh-TW" altLang="en-US"/>
        </a:p>
      </dgm:t>
    </dgm:pt>
    <dgm:pt modelId="{EEC55CE9-32DC-4252-83D2-52ED8406D6B8}" type="pres">
      <dgm:prSet presAssocID="{9F4113CD-39A3-4857-A13C-5D598F117972}" presName="hierChild4" presStyleCnt="0"/>
      <dgm:spPr/>
    </dgm:pt>
    <dgm:pt modelId="{C221076E-0AC1-4321-80EE-83787223C1C2}" type="pres">
      <dgm:prSet presAssocID="{9F4113CD-39A3-4857-A13C-5D598F117972}" presName="hierChild5" presStyleCnt="0"/>
      <dgm:spPr/>
    </dgm:pt>
    <dgm:pt modelId="{1C1132BA-D009-4B1A-A6F7-B7F90A882646}" type="pres">
      <dgm:prSet presAssocID="{D5BC8514-9017-4555-A674-9F33A684A190}" presName="Name37" presStyleLbl="parChTrans1D2" presStyleIdx="1" presStyleCnt="7"/>
      <dgm:spPr/>
      <dgm:t>
        <a:bodyPr/>
        <a:lstStyle/>
        <a:p>
          <a:endParaRPr lang="zh-TW" altLang="en-US"/>
        </a:p>
      </dgm:t>
    </dgm:pt>
    <dgm:pt modelId="{DD3FD0C1-73C9-4FDC-96B5-61C21D90AFDA}" type="pres">
      <dgm:prSet presAssocID="{6FFC3869-4FA1-40A4-A79A-F9AF541BDF36}" presName="hierRoot2" presStyleCnt="0">
        <dgm:presLayoutVars>
          <dgm:hierBranch val="init"/>
        </dgm:presLayoutVars>
      </dgm:prSet>
      <dgm:spPr/>
    </dgm:pt>
    <dgm:pt modelId="{8D0214BF-0784-4BF8-8A04-E080532FAF06}" type="pres">
      <dgm:prSet presAssocID="{6FFC3869-4FA1-40A4-A79A-F9AF541BDF36}" presName="rootComposite" presStyleCnt="0"/>
      <dgm:spPr/>
    </dgm:pt>
    <dgm:pt modelId="{DC65721A-B316-4E72-8D81-9545D2AEF0FE}" type="pres">
      <dgm:prSet presAssocID="{6FFC3869-4FA1-40A4-A79A-F9AF541BDF36}" presName="rootText" presStyleLbl="node2" presStyleIdx="1" presStyleCnt="6">
        <dgm:presLayoutVars>
          <dgm:chPref val="3"/>
        </dgm:presLayoutVars>
      </dgm:prSet>
      <dgm:spPr/>
      <dgm:t>
        <a:bodyPr/>
        <a:lstStyle/>
        <a:p>
          <a:endParaRPr lang="zh-TW" altLang="en-US"/>
        </a:p>
      </dgm:t>
    </dgm:pt>
    <dgm:pt modelId="{0E141DD6-CA45-4F53-90B0-5E0DB58EE51E}" type="pres">
      <dgm:prSet presAssocID="{6FFC3869-4FA1-40A4-A79A-F9AF541BDF36}" presName="rootConnector" presStyleLbl="node2" presStyleIdx="1" presStyleCnt="6"/>
      <dgm:spPr/>
      <dgm:t>
        <a:bodyPr/>
        <a:lstStyle/>
        <a:p>
          <a:endParaRPr lang="zh-TW" altLang="en-US"/>
        </a:p>
      </dgm:t>
    </dgm:pt>
    <dgm:pt modelId="{3FE4D0ED-0BB0-4743-827B-78116F9FF887}" type="pres">
      <dgm:prSet presAssocID="{6FFC3869-4FA1-40A4-A79A-F9AF541BDF36}" presName="hierChild4" presStyleCnt="0"/>
      <dgm:spPr/>
    </dgm:pt>
    <dgm:pt modelId="{1A74530F-3D03-4DFB-96E8-9B92909CDEEC}" type="pres">
      <dgm:prSet presAssocID="{6FFC3869-4FA1-40A4-A79A-F9AF541BDF36}" presName="hierChild5" presStyleCnt="0"/>
      <dgm:spPr/>
    </dgm:pt>
    <dgm:pt modelId="{1C2E0E50-7FE5-4E28-B29B-2E63FEA9407D}" type="pres">
      <dgm:prSet presAssocID="{E2EC91D4-DE81-43A6-A280-B04817427A48}" presName="Name37" presStyleLbl="parChTrans1D2" presStyleIdx="2" presStyleCnt="7"/>
      <dgm:spPr/>
      <dgm:t>
        <a:bodyPr/>
        <a:lstStyle/>
        <a:p>
          <a:endParaRPr lang="zh-TW" altLang="en-US"/>
        </a:p>
      </dgm:t>
    </dgm:pt>
    <dgm:pt modelId="{E8972CD7-362B-43B0-B43A-9981847180E8}" type="pres">
      <dgm:prSet presAssocID="{5DD97DD4-7FEF-45C0-9BD3-2BEE84F588AF}" presName="hierRoot2" presStyleCnt="0">
        <dgm:presLayoutVars>
          <dgm:hierBranch val="init"/>
        </dgm:presLayoutVars>
      </dgm:prSet>
      <dgm:spPr/>
    </dgm:pt>
    <dgm:pt modelId="{39A7C43E-3EB6-470A-9720-CD9766ECB1F9}" type="pres">
      <dgm:prSet presAssocID="{5DD97DD4-7FEF-45C0-9BD3-2BEE84F588AF}" presName="rootComposite" presStyleCnt="0"/>
      <dgm:spPr/>
    </dgm:pt>
    <dgm:pt modelId="{74A08F2C-C283-471D-A5DC-B45C75C111B2}" type="pres">
      <dgm:prSet presAssocID="{5DD97DD4-7FEF-45C0-9BD3-2BEE84F588AF}" presName="rootText" presStyleLbl="node2" presStyleIdx="2" presStyleCnt="6">
        <dgm:presLayoutVars>
          <dgm:chPref val="3"/>
        </dgm:presLayoutVars>
      </dgm:prSet>
      <dgm:spPr/>
      <dgm:t>
        <a:bodyPr/>
        <a:lstStyle/>
        <a:p>
          <a:endParaRPr lang="zh-TW" altLang="en-US"/>
        </a:p>
      </dgm:t>
    </dgm:pt>
    <dgm:pt modelId="{79B18AF2-5B1B-47BD-8A80-E51F46384D93}" type="pres">
      <dgm:prSet presAssocID="{5DD97DD4-7FEF-45C0-9BD3-2BEE84F588AF}" presName="rootConnector" presStyleLbl="node2" presStyleIdx="2" presStyleCnt="6"/>
      <dgm:spPr/>
      <dgm:t>
        <a:bodyPr/>
        <a:lstStyle/>
        <a:p>
          <a:endParaRPr lang="zh-TW" altLang="en-US"/>
        </a:p>
      </dgm:t>
    </dgm:pt>
    <dgm:pt modelId="{2E9869F4-FFF5-4523-8593-87773F27CC85}" type="pres">
      <dgm:prSet presAssocID="{5DD97DD4-7FEF-45C0-9BD3-2BEE84F588AF}" presName="hierChild4" presStyleCnt="0"/>
      <dgm:spPr/>
    </dgm:pt>
    <dgm:pt modelId="{4DE7EAB1-88FD-47BE-8291-59577DDF65C3}" type="pres">
      <dgm:prSet presAssocID="{5DD97DD4-7FEF-45C0-9BD3-2BEE84F588AF}" presName="hierChild5" presStyleCnt="0"/>
      <dgm:spPr/>
    </dgm:pt>
    <dgm:pt modelId="{46F8C600-52FE-4129-B6F6-A3B7AE6BEB3E}" type="pres">
      <dgm:prSet presAssocID="{83959B56-092E-411E-8E26-53F482C65F7C}" presName="Name37" presStyleLbl="parChTrans1D2" presStyleIdx="3" presStyleCnt="7"/>
      <dgm:spPr/>
      <dgm:t>
        <a:bodyPr/>
        <a:lstStyle/>
        <a:p>
          <a:endParaRPr lang="zh-TW" altLang="en-US"/>
        </a:p>
      </dgm:t>
    </dgm:pt>
    <dgm:pt modelId="{993A8708-7692-4059-AE7F-FDC992B7A1AB}" type="pres">
      <dgm:prSet presAssocID="{93F7B68A-A5FC-4280-982E-5A1835AD7505}" presName="hierRoot2" presStyleCnt="0">
        <dgm:presLayoutVars>
          <dgm:hierBranch val="init"/>
        </dgm:presLayoutVars>
      </dgm:prSet>
      <dgm:spPr/>
    </dgm:pt>
    <dgm:pt modelId="{18B6E467-8DE3-422A-AE87-B9FD0596B052}" type="pres">
      <dgm:prSet presAssocID="{93F7B68A-A5FC-4280-982E-5A1835AD7505}" presName="rootComposite" presStyleCnt="0"/>
      <dgm:spPr/>
    </dgm:pt>
    <dgm:pt modelId="{4315B834-B373-4042-86A6-BFE970591883}" type="pres">
      <dgm:prSet presAssocID="{93F7B68A-A5FC-4280-982E-5A1835AD7505}" presName="rootText" presStyleLbl="node2" presStyleIdx="3" presStyleCnt="6" custLinFactNeighborX="-3537" custLinFactNeighborY="3278">
        <dgm:presLayoutVars>
          <dgm:chPref val="3"/>
        </dgm:presLayoutVars>
      </dgm:prSet>
      <dgm:spPr/>
      <dgm:t>
        <a:bodyPr/>
        <a:lstStyle/>
        <a:p>
          <a:endParaRPr lang="zh-TW" altLang="en-US"/>
        </a:p>
      </dgm:t>
    </dgm:pt>
    <dgm:pt modelId="{6EE2F22B-1F48-446C-8EB1-6E210A31AE22}" type="pres">
      <dgm:prSet presAssocID="{93F7B68A-A5FC-4280-982E-5A1835AD7505}" presName="rootConnector" presStyleLbl="node2" presStyleIdx="3" presStyleCnt="6"/>
      <dgm:spPr/>
      <dgm:t>
        <a:bodyPr/>
        <a:lstStyle/>
        <a:p>
          <a:endParaRPr lang="zh-TW" altLang="en-US"/>
        </a:p>
      </dgm:t>
    </dgm:pt>
    <dgm:pt modelId="{8EA988F2-A750-4ABC-B670-8E99CADFB82D}" type="pres">
      <dgm:prSet presAssocID="{93F7B68A-A5FC-4280-982E-5A1835AD7505}" presName="hierChild4" presStyleCnt="0"/>
      <dgm:spPr/>
    </dgm:pt>
    <dgm:pt modelId="{D91E68D9-C0F8-4A31-9C4F-DF9FDA7D9B45}" type="pres">
      <dgm:prSet presAssocID="{93F7B68A-A5FC-4280-982E-5A1835AD7505}" presName="hierChild5" presStyleCnt="0"/>
      <dgm:spPr/>
    </dgm:pt>
    <dgm:pt modelId="{30EE5D33-F749-4E21-A027-1F185E622DCA}" type="pres">
      <dgm:prSet presAssocID="{C75C56BE-E54F-4DEB-B73F-71962BD6DD3F}" presName="Name37" presStyleLbl="parChTrans1D2" presStyleIdx="4" presStyleCnt="7"/>
      <dgm:spPr/>
      <dgm:t>
        <a:bodyPr/>
        <a:lstStyle/>
        <a:p>
          <a:endParaRPr lang="zh-TW" altLang="en-US"/>
        </a:p>
      </dgm:t>
    </dgm:pt>
    <dgm:pt modelId="{AC4F6612-4D36-41C8-B5E8-2FA2D5BA1FED}" type="pres">
      <dgm:prSet presAssocID="{7E4DFE3F-1A80-4262-AEDC-D34931E973AD}" presName="hierRoot2" presStyleCnt="0">
        <dgm:presLayoutVars>
          <dgm:hierBranch val="init"/>
        </dgm:presLayoutVars>
      </dgm:prSet>
      <dgm:spPr/>
    </dgm:pt>
    <dgm:pt modelId="{4EAF7AD4-4CFE-44EA-89B2-C0C3712A99FC}" type="pres">
      <dgm:prSet presAssocID="{7E4DFE3F-1A80-4262-AEDC-D34931E973AD}" presName="rootComposite" presStyleCnt="0"/>
      <dgm:spPr/>
    </dgm:pt>
    <dgm:pt modelId="{DCE2E637-306C-4B8A-BAC5-E546D0BEDF51}" type="pres">
      <dgm:prSet presAssocID="{7E4DFE3F-1A80-4262-AEDC-D34931E973AD}" presName="rootText" presStyleLbl="node2" presStyleIdx="4" presStyleCnt="6">
        <dgm:presLayoutVars>
          <dgm:chPref val="3"/>
        </dgm:presLayoutVars>
      </dgm:prSet>
      <dgm:spPr/>
      <dgm:t>
        <a:bodyPr/>
        <a:lstStyle/>
        <a:p>
          <a:endParaRPr lang="zh-TW" altLang="en-US"/>
        </a:p>
      </dgm:t>
    </dgm:pt>
    <dgm:pt modelId="{99B741EF-6C64-4EB1-858D-E8CC8BFA8BDA}" type="pres">
      <dgm:prSet presAssocID="{7E4DFE3F-1A80-4262-AEDC-D34931E973AD}" presName="rootConnector" presStyleLbl="node2" presStyleIdx="4" presStyleCnt="6"/>
      <dgm:spPr/>
      <dgm:t>
        <a:bodyPr/>
        <a:lstStyle/>
        <a:p>
          <a:endParaRPr lang="zh-TW" altLang="en-US"/>
        </a:p>
      </dgm:t>
    </dgm:pt>
    <dgm:pt modelId="{26365DB1-F8CD-4655-8865-C7810DD83AB9}" type="pres">
      <dgm:prSet presAssocID="{7E4DFE3F-1A80-4262-AEDC-D34931E973AD}" presName="hierChild4" presStyleCnt="0"/>
      <dgm:spPr/>
    </dgm:pt>
    <dgm:pt modelId="{D2E6A2CE-0261-4AEF-BBA3-FABE75905B4E}" type="pres">
      <dgm:prSet presAssocID="{7E4DFE3F-1A80-4262-AEDC-D34931E973AD}" presName="hierChild5" presStyleCnt="0"/>
      <dgm:spPr/>
    </dgm:pt>
    <dgm:pt modelId="{82ACCEEA-637C-4BD9-A2CD-88107579B7E2}" type="pres">
      <dgm:prSet presAssocID="{23DE8832-6DB5-4C88-A18D-8E8CB1CA18EB}" presName="Name37" presStyleLbl="parChTrans1D2" presStyleIdx="5" presStyleCnt="7"/>
      <dgm:spPr/>
      <dgm:t>
        <a:bodyPr/>
        <a:lstStyle/>
        <a:p>
          <a:endParaRPr lang="zh-TW" altLang="en-US"/>
        </a:p>
      </dgm:t>
    </dgm:pt>
    <dgm:pt modelId="{D7CA150D-6526-4DF7-8F93-921E941BF781}" type="pres">
      <dgm:prSet presAssocID="{E01271D4-B246-407A-A94E-76623FCB6F53}" presName="hierRoot2" presStyleCnt="0">
        <dgm:presLayoutVars>
          <dgm:hierBranch val="init"/>
        </dgm:presLayoutVars>
      </dgm:prSet>
      <dgm:spPr/>
    </dgm:pt>
    <dgm:pt modelId="{705F56DC-1C74-45A7-B0F7-19802AB2BDEA}" type="pres">
      <dgm:prSet presAssocID="{E01271D4-B246-407A-A94E-76623FCB6F53}" presName="rootComposite" presStyleCnt="0"/>
      <dgm:spPr/>
    </dgm:pt>
    <dgm:pt modelId="{ACBCCE53-BE56-4145-9CC1-EC3A552B8837}" type="pres">
      <dgm:prSet presAssocID="{E01271D4-B246-407A-A94E-76623FCB6F53}" presName="rootText" presStyleLbl="node2" presStyleIdx="5" presStyleCnt="6">
        <dgm:presLayoutVars>
          <dgm:chPref val="3"/>
        </dgm:presLayoutVars>
      </dgm:prSet>
      <dgm:spPr/>
      <dgm:t>
        <a:bodyPr/>
        <a:lstStyle/>
        <a:p>
          <a:endParaRPr lang="zh-TW" altLang="en-US"/>
        </a:p>
      </dgm:t>
    </dgm:pt>
    <dgm:pt modelId="{19A883FB-0F64-4161-8532-A6044E59923D}" type="pres">
      <dgm:prSet presAssocID="{E01271D4-B246-407A-A94E-76623FCB6F53}" presName="rootConnector" presStyleLbl="node2" presStyleIdx="5" presStyleCnt="6"/>
      <dgm:spPr/>
      <dgm:t>
        <a:bodyPr/>
        <a:lstStyle/>
        <a:p>
          <a:endParaRPr lang="zh-TW" altLang="en-US"/>
        </a:p>
      </dgm:t>
    </dgm:pt>
    <dgm:pt modelId="{596052AB-0CFF-4811-91FC-317DCFB776A0}" type="pres">
      <dgm:prSet presAssocID="{E01271D4-B246-407A-A94E-76623FCB6F53}" presName="hierChild4" presStyleCnt="0"/>
      <dgm:spPr/>
    </dgm:pt>
    <dgm:pt modelId="{6951A5B2-766D-4D3E-9083-C9D621F43D23}" type="pres">
      <dgm:prSet presAssocID="{E01271D4-B246-407A-A94E-76623FCB6F53}" presName="hierChild5" presStyleCnt="0"/>
      <dgm:spPr/>
    </dgm:pt>
    <dgm:pt modelId="{A77C37DD-003E-41F8-8FF7-B485209C6F75}" type="pres">
      <dgm:prSet presAssocID="{81789F23-1544-4F73-ACE7-8C77220CE97B}" presName="hierChild3" presStyleCnt="0"/>
      <dgm:spPr/>
    </dgm:pt>
    <dgm:pt modelId="{90868411-CC6C-4F24-8098-F6D82467F121}" type="pres">
      <dgm:prSet presAssocID="{C02A8B2D-1F09-43D8-BA10-4ED480F87C62}" presName="Name111" presStyleLbl="parChTrans1D2" presStyleIdx="6" presStyleCnt="7"/>
      <dgm:spPr/>
      <dgm:t>
        <a:bodyPr/>
        <a:lstStyle/>
        <a:p>
          <a:endParaRPr lang="zh-TW" altLang="en-US"/>
        </a:p>
      </dgm:t>
    </dgm:pt>
    <dgm:pt modelId="{551A71B5-60E3-4B7E-9AAA-5E8ED5C15CD3}" type="pres">
      <dgm:prSet presAssocID="{11EA3858-D080-460B-9DDE-9D72D8D16AA2}" presName="hierRoot3" presStyleCnt="0">
        <dgm:presLayoutVars>
          <dgm:hierBranch val="init"/>
        </dgm:presLayoutVars>
      </dgm:prSet>
      <dgm:spPr/>
    </dgm:pt>
    <dgm:pt modelId="{617797A4-856E-4960-96F3-689E45FB017D}" type="pres">
      <dgm:prSet presAssocID="{11EA3858-D080-460B-9DDE-9D72D8D16AA2}" presName="rootComposite3" presStyleCnt="0"/>
      <dgm:spPr/>
    </dgm:pt>
    <dgm:pt modelId="{DF834102-D6AC-493B-9647-2DE114F171A0}" type="pres">
      <dgm:prSet presAssocID="{11EA3858-D080-460B-9DDE-9D72D8D16AA2}" presName="rootText3" presStyleLbl="asst1" presStyleIdx="0" presStyleCnt="1">
        <dgm:presLayoutVars>
          <dgm:chPref val="3"/>
        </dgm:presLayoutVars>
      </dgm:prSet>
      <dgm:spPr/>
      <dgm:t>
        <a:bodyPr/>
        <a:lstStyle/>
        <a:p>
          <a:endParaRPr lang="zh-TW" altLang="en-US"/>
        </a:p>
      </dgm:t>
    </dgm:pt>
    <dgm:pt modelId="{8BB139EE-45F0-4DEF-B1AB-FE9F9ABD70F4}" type="pres">
      <dgm:prSet presAssocID="{11EA3858-D080-460B-9DDE-9D72D8D16AA2}" presName="rootConnector3" presStyleLbl="asst1" presStyleIdx="0" presStyleCnt="1"/>
      <dgm:spPr/>
      <dgm:t>
        <a:bodyPr/>
        <a:lstStyle/>
        <a:p>
          <a:endParaRPr lang="zh-TW" altLang="en-US"/>
        </a:p>
      </dgm:t>
    </dgm:pt>
    <dgm:pt modelId="{C0C02EE6-DA3D-495A-8B07-4809FB5AC42A}" type="pres">
      <dgm:prSet presAssocID="{11EA3858-D080-460B-9DDE-9D72D8D16AA2}" presName="hierChild6" presStyleCnt="0"/>
      <dgm:spPr/>
    </dgm:pt>
    <dgm:pt modelId="{3191856B-6135-434D-8C0A-72C102920C98}" type="pres">
      <dgm:prSet presAssocID="{13BB2085-4EF4-403F-81C8-3ADDC34BF1D7}" presName="Name37" presStyleLbl="parChTrans1D3" presStyleIdx="0" presStyleCnt="1"/>
      <dgm:spPr/>
      <dgm:t>
        <a:bodyPr/>
        <a:lstStyle/>
        <a:p>
          <a:endParaRPr lang="zh-TW" altLang="en-US"/>
        </a:p>
      </dgm:t>
    </dgm:pt>
    <dgm:pt modelId="{6418E1E4-D392-43D9-A09E-B0BE3B203079}" type="pres">
      <dgm:prSet presAssocID="{4C8FBE70-B2C5-492C-8FE5-F207C0B66265}" presName="hierRoot2" presStyleCnt="0">
        <dgm:presLayoutVars>
          <dgm:hierBranch val="init"/>
        </dgm:presLayoutVars>
      </dgm:prSet>
      <dgm:spPr/>
    </dgm:pt>
    <dgm:pt modelId="{2A4111CC-6717-48FC-8EF0-4AB9D4DB082A}" type="pres">
      <dgm:prSet presAssocID="{4C8FBE70-B2C5-492C-8FE5-F207C0B66265}" presName="rootComposite" presStyleCnt="0"/>
      <dgm:spPr/>
    </dgm:pt>
    <dgm:pt modelId="{70437E01-81F6-4F0B-916B-D27323A51930}" type="pres">
      <dgm:prSet presAssocID="{4C8FBE70-B2C5-492C-8FE5-F207C0B66265}" presName="rootText" presStyleLbl="node3" presStyleIdx="0" presStyleCnt="1" custLinFactNeighborX="-5035" custLinFactNeighborY="-14980">
        <dgm:presLayoutVars>
          <dgm:chPref val="3"/>
        </dgm:presLayoutVars>
      </dgm:prSet>
      <dgm:spPr/>
      <dgm:t>
        <a:bodyPr/>
        <a:lstStyle/>
        <a:p>
          <a:endParaRPr lang="zh-TW" altLang="en-US"/>
        </a:p>
      </dgm:t>
    </dgm:pt>
    <dgm:pt modelId="{B6C3132B-9865-4616-BABF-72786DDD9194}" type="pres">
      <dgm:prSet presAssocID="{4C8FBE70-B2C5-492C-8FE5-F207C0B66265}" presName="rootConnector" presStyleLbl="node3" presStyleIdx="0" presStyleCnt="1"/>
      <dgm:spPr/>
      <dgm:t>
        <a:bodyPr/>
        <a:lstStyle/>
        <a:p>
          <a:endParaRPr lang="zh-TW" altLang="en-US"/>
        </a:p>
      </dgm:t>
    </dgm:pt>
    <dgm:pt modelId="{0E7720E4-127E-44C7-92A8-8AE13FE3079E}" type="pres">
      <dgm:prSet presAssocID="{4C8FBE70-B2C5-492C-8FE5-F207C0B66265}" presName="hierChild4" presStyleCnt="0"/>
      <dgm:spPr/>
    </dgm:pt>
    <dgm:pt modelId="{54E32AE1-041B-42E4-816F-108B91FD72C0}" type="pres">
      <dgm:prSet presAssocID="{4C8FBE70-B2C5-492C-8FE5-F207C0B66265}" presName="hierChild5" presStyleCnt="0"/>
      <dgm:spPr/>
    </dgm:pt>
    <dgm:pt modelId="{661F83B2-CBF8-4BFC-9F7C-0A6514FC408D}" type="pres">
      <dgm:prSet presAssocID="{11EA3858-D080-460B-9DDE-9D72D8D16AA2}" presName="hierChild7" presStyleCnt="0"/>
      <dgm:spPr/>
    </dgm:pt>
  </dgm:ptLst>
  <dgm:cxnLst>
    <dgm:cxn modelId="{7C836E80-C9AD-40BD-97FA-BA51EEB5641E}" type="presOf" srcId="{83959B56-092E-411E-8E26-53F482C65F7C}" destId="{46F8C600-52FE-4129-B6F6-A3B7AE6BEB3E}" srcOrd="0" destOrd="0" presId="urn:microsoft.com/office/officeart/2005/8/layout/orgChart1"/>
    <dgm:cxn modelId="{1B98D099-8C9E-4DF9-AEB1-1F64DD76AE7B}" srcId="{11EA3858-D080-460B-9DDE-9D72D8D16AA2}" destId="{4C8FBE70-B2C5-492C-8FE5-F207C0B66265}" srcOrd="0" destOrd="0" parTransId="{13BB2085-4EF4-403F-81C8-3ADDC34BF1D7}" sibTransId="{D10A39BC-B338-4A7D-A898-0414615AF461}"/>
    <dgm:cxn modelId="{62AD63C3-C3CA-4050-A2B8-C2B36A6D1766}" srcId="{81789F23-1544-4F73-ACE7-8C77220CE97B}" destId="{9F4113CD-39A3-4857-A13C-5D598F117972}" srcOrd="1" destOrd="0" parTransId="{978A51B3-7240-4801-8F5B-137F6263D4F0}" sibTransId="{E413A13B-2D71-468C-9189-99FDFA7F1ACD}"/>
    <dgm:cxn modelId="{62F0022D-C5D2-44FD-9F99-D02C62E29695}" type="presOf" srcId="{81789F23-1544-4F73-ACE7-8C77220CE97B}" destId="{E5ED2C8F-06D6-4393-A169-336AFC0E8A28}" srcOrd="0" destOrd="0" presId="urn:microsoft.com/office/officeart/2005/8/layout/orgChart1"/>
    <dgm:cxn modelId="{FF393480-FED7-4CAE-B172-5ABC6707A307}" type="presOf" srcId="{81789F23-1544-4F73-ACE7-8C77220CE97B}" destId="{015DC3F8-72BA-4C95-A7BF-C9502795CFF2}" srcOrd="1" destOrd="0" presId="urn:microsoft.com/office/officeart/2005/8/layout/orgChart1"/>
    <dgm:cxn modelId="{305F99F1-3D64-476F-A5F0-0DC5D2BAFE32}" srcId="{BA1FCCA8-4C19-4F4B-A5B2-A5066C4E2B3C}" destId="{81789F23-1544-4F73-ACE7-8C77220CE97B}" srcOrd="0" destOrd="0" parTransId="{D118FE4F-D829-4A52-AEC8-0086297FC15C}" sibTransId="{8322D9DE-DAAC-4B66-A90A-EED62B7274D7}"/>
    <dgm:cxn modelId="{8245A7B6-5DF9-47BF-A99D-711C727A7CEE}" srcId="{81789F23-1544-4F73-ACE7-8C77220CE97B}" destId="{7E4DFE3F-1A80-4262-AEDC-D34931E973AD}" srcOrd="5" destOrd="0" parTransId="{C75C56BE-E54F-4DEB-B73F-71962BD6DD3F}" sibTransId="{4742CCE8-CFB5-433F-A1CB-22CF2694DAC2}"/>
    <dgm:cxn modelId="{AF1E9AF2-6116-4E53-BF44-8E25B6F67C4D}" type="presOf" srcId="{D5BC8514-9017-4555-A674-9F33A684A190}" destId="{1C1132BA-D009-4B1A-A6F7-B7F90A882646}" srcOrd="0" destOrd="0" presId="urn:microsoft.com/office/officeart/2005/8/layout/orgChart1"/>
    <dgm:cxn modelId="{1BE031DD-754C-4701-85C9-C9702D08973D}" type="presOf" srcId="{BA1FCCA8-4C19-4F4B-A5B2-A5066C4E2B3C}" destId="{9846749B-D133-47BA-9BCF-47BE676F6109}" srcOrd="0" destOrd="0" presId="urn:microsoft.com/office/officeart/2005/8/layout/orgChart1"/>
    <dgm:cxn modelId="{47A75897-09B9-4DD4-9127-433002FE71A7}" type="presOf" srcId="{23DE8832-6DB5-4C88-A18D-8E8CB1CA18EB}" destId="{82ACCEEA-637C-4BD9-A2CD-88107579B7E2}" srcOrd="0" destOrd="0" presId="urn:microsoft.com/office/officeart/2005/8/layout/orgChart1"/>
    <dgm:cxn modelId="{F93D9415-B8A9-4EAD-B94C-95D961EB11F1}" type="presOf" srcId="{7E4DFE3F-1A80-4262-AEDC-D34931E973AD}" destId="{DCE2E637-306C-4B8A-BAC5-E546D0BEDF51}" srcOrd="0" destOrd="0" presId="urn:microsoft.com/office/officeart/2005/8/layout/orgChart1"/>
    <dgm:cxn modelId="{E1CFC922-C579-470C-A630-B1957065DB4E}" type="presOf" srcId="{7E4DFE3F-1A80-4262-AEDC-D34931E973AD}" destId="{99B741EF-6C64-4EB1-858D-E8CC8BFA8BDA}" srcOrd="1" destOrd="0" presId="urn:microsoft.com/office/officeart/2005/8/layout/orgChart1"/>
    <dgm:cxn modelId="{4AFF36C3-64CE-4E1D-817B-31F135333E61}" type="presOf" srcId="{6FFC3869-4FA1-40A4-A79A-F9AF541BDF36}" destId="{DC65721A-B316-4E72-8D81-9545D2AEF0FE}" srcOrd="0" destOrd="0" presId="urn:microsoft.com/office/officeart/2005/8/layout/orgChart1"/>
    <dgm:cxn modelId="{4667782F-1F44-4C18-90D3-2562EFC84CBB}" type="presOf" srcId="{93F7B68A-A5FC-4280-982E-5A1835AD7505}" destId="{4315B834-B373-4042-86A6-BFE970591883}" srcOrd="0" destOrd="0" presId="urn:microsoft.com/office/officeart/2005/8/layout/orgChart1"/>
    <dgm:cxn modelId="{63AE1EFC-FB41-4849-AA8A-B4D2FFC97956}" type="presOf" srcId="{6FFC3869-4FA1-40A4-A79A-F9AF541BDF36}" destId="{0E141DD6-CA45-4F53-90B0-5E0DB58EE51E}" srcOrd="1" destOrd="0" presId="urn:microsoft.com/office/officeart/2005/8/layout/orgChart1"/>
    <dgm:cxn modelId="{BED60F2C-0EC3-4715-9DB2-6D55C6C9B65E}" srcId="{81789F23-1544-4F73-ACE7-8C77220CE97B}" destId="{6FFC3869-4FA1-40A4-A79A-F9AF541BDF36}" srcOrd="2" destOrd="0" parTransId="{D5BC8514-9017-4555-A674-9F33A684A190}" sibTransId="{B160CC1E-19F2-49AF-AC7A-C2ABBB9BCF00}"/>
    <dgm:cxn modelId="{493E5852-55A6-4945-BB58-C3E0C8646B7E}" type="presOf" srcId="{9F4113CD-39A3-4857-A13C-5D598F117972}" destId="{0656F68F-A996-4C7A-B559-32EB6D1151FE}" srcOrd="1" destOrd="0" presId="urn:microsoft.com/office/officeart/2005/8/layout/orgChart1"/>
    <dgm:cxn modelId="{1EB0424A-3EEA-463A-B888-3711EDE72E3A}" type="presOf" srcId="{93F7B68A-A5FC-4280-982E-5A1835AD7505}" destId="{6EE2F22B-1F48-446C-8EB1-6E210A31AE22}" srcOrd="1" destOrd="0" presId="urn:microsoft.com/office/officeart/2005/8/layout/orgChart1"/>
    <dgm:cxn modelId="{A872C3A0-0044-48B4-B9EC-3A550E3969D8}" type="presOf" srcId="{13BB2085-4EF4-403F-81C8-3ADDC34BF1D7}" destId="{3191856B-6135-434D-8C0A-72C102920C98}" srcOrd="0" destOrd="0" presId="urn:microsoft.com/office/officeart/2005/8/layout/orgChart1"/>
    <dgm:cxn modelId="{FED12213-1A8C-4FD4-AAD2-2D2DD5A938E1}" type="presOf" srcId="{E2EC91D4-DE81-43A6-A280-B04817427A48}" destId="{1C2E0E50-7FE5-4E28-B29B-2E63FEA9407D}" srcOrd="0" destOrd="0" presId="urn:microsoft.com/office/officeart/2005/8/layout/orgChart1"/>
    <dgm:cxn modelId="{9EEDA972-ADC5-49DC-B737-0663A63CEDA7}" type="presOf" srcId="{C75C56BE-E54F-4DEB-B73F-71962BD6DD3F}" destId="{30EE5D33-F749-4E21-A027-1F185E622DCA}" srcOrd="0" destOrd="0" presId="urn:microsoft.com/office/officeart/2005/8/layout/orgChart1"/>
    <dgm:cxn modelId="{EEDFFE42-0118-4CD1-9BA1-2B6708693B9C}" type="presOf" srcId="{4C8FBE70-B2C5-492C-8FE5-F207C0B66265}" destId="{B6C3132B-9865-4616-BABF-72786DDD9194}" srcOrd="1" destOrd="0" presId="urn:microsoft.com/office/officeart/2005/8/layout/orgChart1"/>
    <dgm:cxn modelId="{134108D9-9D7E-4659-A06F-64F700CF0E5A}" type="presOf" srcId="{5DD97DD4-7FEF-45C0-9BD3-2BEE84F588AF}" destId="{74A08F2C-C283-471D-A5DC-B45C75C111B2}" srcOrd="0" destOrd="0" presId="urn:microsoft.com/office/officeart/2005/8/layout/orgChart1"/>
    <dgm:cxn modelId="{8C4F11D3-C0F0-438B-B831-5DA8407919C0}" srcId="{81789F23-1544-4F73-ACE7-8C77220CE97B}" destId="{5DD97DD4-7FEF-45C0-9BD3-2BEE84F588AF}" srcOrd="3" destOrd="0" parTransId="{E2EC91D4-DE81-43A6-A280-B04817427A48}" sibTransId="{6AFAF0ED-443C-4826-9335-EC0249374C57}"/>
    <dgm:cxn modelId="{4D65B851-DEBF-4F77-A338-D574CACDDD9E}" srcId="{81789F23-1544-4F73-ACE7-8C77220CE97B}" destId="{E01271D4-B246-407A-A94E-76623FCB6F53}" srcOrd="6" destOrd="0" parTransId="{23DE8832-6DB5-4C88-A18D-8E8CB1CA18EB}" sibTransId="{45A4EC1B-C395-4818-8774-2F5248B5C77A}"/>
    <dgm:cxn modelId="{4D7DF6BD-F768-4A90-86B1-8CD246C1F3A5}" type="presOf" srcId="{5DD97DD4-7FEF-45C0-9BD3-2BEE84F588AF}" destId="{79B18AF2-5B1B-47BD-8A80-E51F46384D93}" srcOrd="1" destOrd="0" presId="urn:microsoft.com/office/officeart/2005/8/layout/orgChart1"/>
    <dgm:cxn modelId="{6A8CC0C4-CE92-47F5-AEE4-5DAA622D09AC}" type="presOf" srcId="{9F4113CD-39A3-4857-A13C-5D598F117972}" destId="{93E89655-5340-4F3C-86BE-113183DDAAEF}" srcOrd="0" destOrd="0" presId="urn:microsoft.com/office/officeart/2005/8/layout/orgChart1"/>
    <dgm:cxn modelId="{D164878C-DABE-4221-819A-98813CFC413D}" type="presOf" srcId="{11EA3858-D080-460B-9DDE-9D72D8D16AA2}" destId="{8BB139EE-45F0-4DEF-B1AB-FE9F9ABD70F4}" srcOrd="1" destOrd="0" presId="urn:microsoft.com/office/officeart/2005/8/layout/orgChart1"/>
    <dgm:cxn modelId="{6639954D-99F4-4972-B99D-8C95FC91E2FE}" type="presOf" srcId="{C02A8B2D-1F09-43D8-BA10-4ED480F87C62}" destId="{90868411-CC6C-4F24-8098-F6D82467F121}" srcOrd="0" destOrd="0" presId="urn:microsoft.com/office/officeart/2005/8/layout/orgChart1"/>
    <dgm:cxn modelId="{56FEE795-A88C-4BB8-B52B-8264AE63255C}" srcId="{81789F23-1544-4F73-ACE7-8C77220CE97B}" destId="{11EA3858-D080-460B-9DDE-9D72D8D16AA2}" srcOrd="0" destOrd="0" parTransId="{C02A8B2D-1F09-43D8-BA10-4ED480F87C62}" sibTransId="{23701394-C49A-4E54-A4EC-292A0679C69B}"/>
    <dgm:cxn modelId="{B3F3A9C4-62CE-401B-AA22-DA5782203A47}" type="presOf" srcId="{11EA3858-D080-460B-9DDE-9D72D8D16AA2}" destId="{DF834102-D6AC-493B-9647-2DE114F171A0}" srcOrd="0" destOrd="0" presId="urn:microsoft.com/office/officeart/2005/8/layout/orgChart1"/>
    <dgm:cxn modelId="{82F1FDD6-21AB-4622-A262-36ECAD916EAB}" type="presOf" srcId="{4C8FBE70-B2C5-492C-8FE5-F207C0B66265}" destId="{70437E01-81F6-4F0B-916B-D27323A51930}" srcOrd="0" destOrd="0" presId="urn:microsoft.com/office/officeart/2005/8/layout/orgChart1"/>
    <dgm:cxn modelId="{3261D17C-340D-45F4-B085-7930CBACC6ED}" type="presOf" srcId="{978A51B3-7240-4801-8F5B-137F6263D4F0}" destId="{79B2F08B-4D01-4473-B642-07777CEA7188}" srcOrd="0" destOrd="0" presId="urn:microsoft.com/office/officeart/2005/8/layout/orgChart1"/>
    <dgm:cxn modelId="{9B3D1736-D068-41D5-8FF8-0783ABE6EDCC}" type="presOf" srcId="{E01271D4-B246-407A-A94E-76623FCB6F53}" destId="{ACBCCE53-BE56-4145-9CC1-EC3A552B8837}" srcOrd="0" destOrd="0" presId="urn:microsoft.com/office/officeart/2005/8/layout/orgChart1"/>
    <dgm:cxn modelId="{4D7F1377-B48C-4109-8FB6-CCF79A86E975}" type="presOf" srcId="{E01271D4-B246-407A-A94E-76623FCB6F53}" destId="{19A883FB-0F64-4161-8532-A6044E59923D}" srcOrd="1" destOrd="0" presId="urn:microsoft.com/office/officeart/2005/8/layout/orgChart1"/>
    <dgm:cxn modelId="{7DC8828F-776E-4EFF-92B2-A9F479226E27}" srcId="{81789F23-1544-4F73-ACE7-8C77220CE97B}" destId="{93F7B68A-A5FC-4280-982E-5A1835AD7505}" srcOrd="4" destOrd="0" parTransId="{83959B56-092E-411E-8E26-53F482C65F7C}" sibTransId="{643327ED-34D9-4440-9F78-B1662A95872E}"/>
    <dgm:cxn modelId="{E75D601A-C9EB-4335-A14D-05B8ADFBF73D}" type="presParOf" srcId="{9846749B-D133-47BA-9BCF-47BE676F6109}" destId="{15E977F9-D114-4F99-BA3D-E54B1E0B42CE}" srcOrd="0" destOrd="0" presId="urn:microsoft.com/office/officeart/2005/8/layout/orgChart1"/>
    <dgm:cxn modelId="{FB277EE9-110E-48A7-9671-8E6A20A4B2B9}" type="presParOf" srcId="{15E977F9-D114-4F99-BA3D-E54B1E0B42CE}" destId="{693D3906-2AAC-4B0F-AB7A-84D6898D9309}" srcOrd="0" destOrd="0" presId="urn:microsoft.com/office/officeart/2005/8/layout/orgChart1"/>
    <dgm:cxn modelId="{BEF6FEE2-CCAF-4D06-8AA9-1B60A4FD917F}" type="presParOf" srcId="{693D3906-2AAC-4B0F-AB7A-84D6898D9309}" destId="{E5ED2C8F-06D6-4393-A169-336AFC0E8A28}" srcOrd="0" destOrd="0" presId="urn:microsoft.com/office/officeart/2005/8/layout/orgChart1"/>
    <dgm:cxn modelId="{66F59814-5D5B-4FAD-8A96-77CB16179DF3}" type="presParOf" srcId="{693D3906-2AAC-4B0F-AB7A-84D6898D9309}" destId="{015DC3F8-72BA-4C95-A7BF-C9502795CFF2}" srcOrd="1" destOrd="0" presId="urn:microsoft.com/office/officeart/2005/8/layout/orgChart1"/>
    <dgm:cxn modelId="{91CCADF4-9DD9-4704-98EF-53499A38C86B}" type="presParOf" srcId="{15E977F9-D114-4F99-BA3D-E54B1E0B42CE}" destId="{B4CFC0CD-86BD-486A-B4DC-A1D41387EE41}" srcOrd="1" destOrd="0" presId="urn:microsoft.com/office/officeart/2005/8/layout/orgChart1"/>
    <dgm:cxn modelId="{BB37DD73-4613-49E7-955A-62CF0517A5FC}" type="presParOf" srcId="{B4CFC0CD-86BD-486A-B4DC-A1D41387EE41}" destId="{79B2F08B-4D01-4473-B642-07777CEA7188}" srcOrd="0" destOrd="0" presId="urn:microsoft.com/office/officeart/2005/8/layout/orgChart1"/>
    <dgm:cxn modelId="{1A16CBCD-0A6D-4E6E-9613-1F6C904808DF}" type="presParOf" srcId="{B4CFC0CD-86BD-486A-B4DC-A1D41387EE41}" destId="{DC37E484-CE7F-43C6-9B92-00B20F1DAA87}" srcOrd="1" destOrd="0" presId="urn:microsoft.com/office/officeart/2005/8/layout/orgChart1"/>
    <dgm:cxn modelId="{1057A88D-C381-4C60-A421-E7AF91AFB840}" type="presParOf" srcId="{DC37E484-CE7F-43C6-9B92-00B20F1DAA87}" destId="{413DDFD1-0C29-4147-82D8-82D69F4DCDEA}" srcOrd="0" destOrd="0" presId="urn:microsoft.com/office/officeart/2005/8/layout/orgChart1"/>
    <dgm:cxn modelId="{021D4DA7-EAB8-4035-BE8C-726E0BD1746F}" type="presParOf" srcId="{413DDFD1-0C29-4147-82D8-82D69F4DCDEA}" destId="{93E89655-5340-4F3C-86BE-113183DDAAEF}" srcOrd="0" destOrd="0" presId="urn:microsoft.com/office/officeart/2005/8/layout/orgChart1"/>
    <dgm:cxn modelId="{94295D00-2091-4E34-A611-8647F6194701}" type="presParOf" srcId="{413DDFD1-0C29-4147-82D8-82D69F4DCDEA}" destId="{0656F68F-A996-4C7A-B559-32EB6D1151FE}" srcOrd="1" destOrd="0" presId="urn:microsoft.com/office/officeart/2005/8/layout/orgChart1"/>
    <dgm:cxn modelId="{C929F9CE-B683-4A91-B9DF-6BA8DD7682F0}" type="presParOf" srcId="{DC37E484-CE7F-43C6-9B92-00B20F1DAA87}" destId="{EEC55CE9-32DC-4252-83D2-52ED8406D6B8}" srcOrd="1" destOrd="0" presId="urn:microsoft.com/office/officeart/2005/8/layout/orgChart1"/>
    <dgm:cxn modelId="{B5DEEE39-96E8-4DA5-9165-3DD1D146B409}" type="presParOf" srcId="{DC37E484-CE7F-43C6-9B92-00B20F1DAA87}" destId="{C221076E-0AC1-4321-80EE-83787223C1C2}" srcOrd="2" destOrd="0" presId="urn:microsoft.com/office/officeart/2005/8/layout/orgChart1"/>
    <dgm:cxn modelId="{14C31F4C-F6AB-4F8A-86F3-F155BF3B86BA}" type="presParOf" srcId="{B4CFC0CD-86BD-486A-B4DC-A1D41387EE41}" destId="{1C1132BA-D009-4B1A-A6F7-B7F90A882646}" srcOrd="2" destOrd="0" presId="urn:microsoft.com/office/officeart/2005/8/layout/orgChart1"/>
    <dgm:cxn modelId="{42EAEEB4-8D40-4CA3-AE30-65FC55F3B56B}" type="presParOf" srcId="{B4CFC0CD-86BD-486A-B4DC-A1D41387EE41}" destId="{DD3FD0C1-73C9-4FDC-96B5-61C21D90AFDA}" srcOrd="3" destOrd="0" presId="urn:microsoft.com/office/officeart/2005/8/layout/orgChart1"/>
    <dgm:cxn modelId="{08648762-A240-4DAA-B17B-59B638473CE1}" type="presParOf" srcId="{DD3FD0C1-73C9-4FDC-96B5-61C21D90AFDA}" destId="{8D0214BF-0784-4BF8-8A04-E080532FAF06}" srcOrd="0" destOrd="0" presId="urn:microsoft.com/office/officeart/2005/8/layout/orgChart1"/>
    <dgm:cxn modelId="{88886105-F4F2-479C-8C5B-BF131DAF43BA}" type="presParOf" srcId="{8D0214BF-0784-4BF8-8A04-E080532FAF06}" destId="{DC65721A-B316-4E72-8D81-9545D2AEF0FE}" srcOrd="0" destOrd="0" presId="urn:microsoft.com/office/officeart/2005/8/layout/orgChart1"/>
    <dgm:cxn modelId="{D670E165-CCF2-4FED-A8E0-1F0A7B072B8E}" type="presParOf" srcId="{8D0214BF-0784-4BF8-8A04-E080532FAF06}" destId="{0E141DD6-CA45-4F53-90B0-5E0DB58EE51E}" srcOrd="1" destOrd="0" presId="urn:microsoft.com/office/officeart/2005/8/layout/orgChart1"/>
    <dgm:cxn modelId="{493955AD-DA59-456D-9E3B-C0BF70D5097B}" type="presParOf" srcId="{DD3FD0C1-73C9-4FDC-96B5-61C21D90AFDA}" destId="{3FE4D0ED-0BB0-4743-827B-78116F9FF887}" srcOrd="1" destOrd="0" presId="urn:microsoft.com/office/officeart/2005/8/layout/orgChart1"/>
    <dgm:cxn modelId="{025EA2A0-B108-4F3E-B182-41A1BC530D79}" type="presParOf" srcId="{DD3FD0C1-73C9-4FDC-96B5-61C21D90AFDA}" destId="{1A74530F-3D03-4DFB-96E8-9B92909CDEEC}" srcOrd="2" destOrd="0" presId="urn:microsoft.com/office/officeart/2005/8/layout/orgChart1"/>
    <dgm:cxn modelId="{4A1553A2-94F6-4BF2-A176-24C82DC727A6}" type="presParOf" srcId="{B4CFC0CD-86BD-486A-B4DC-A1D41387EE41}" destId="{1C2E0E50-7FE5-4E28-B29B-2E63FEA9407D}" srcOrd="4" destOrd="0" presId="urn:microsoft.com/office/officeart/2005/8/layout/orgChart1"/>
    <dgm:cxn modelId="{6453B33A-3347-477C-90A6-EF9B7B5827CF}" type="presParOf" srcId="{B4CFC0CD-86BD-486A-B4DC-A1D41387EE41}" destId="{E8972CD7-362B-43B0-B43A-9981847180E8}" srcOrd="5" destOrd="0" presId="urn:microsoft.com/office/officeart/2005/8/layout/orgChart1"/>
    <dgm:cxn modelId="{BF818038-8115-489C-847E-96F134459A23}" type="presParOf" srcId="{E8972CD7-362B-43B0-B43A-9981847180E8}" destId="{39A7C43E-3EB6-470A-9720-CD9766ECB1F9}" srcOrd="0" destOrd="0" presId="urn:microsoft.com/office/officeart/2005/8/layout/orgChart1"/>
    <dgm:cxn modelId="{7E04F92B-B726-497A-82BE-2969C12A9D60}" type="presParOf" srcId="{39A7C43E-3EB6-470A-9720-CD9766ECB1F9}" destId="{74A08F2C-C283-471D-A5DC-B45C75C111B2}" srcOrd="0" destOrd="0" presId="urn:microsoft.com/office/officeart/2005/8/layout/orgChart1"/>
    <dgm:cxn modelId="{331A39EE-FE85-4E77-AFE8-A59B8F4ECE6C}" type="presParOf" srcId="{39A7C43E-3EB6-470A-9720-CD9766ECB1F9}" destId="{79B18AF2-5B1B-47BD-8A80-E51F46384D93}" srcOrd="1" destOrd="0" presId="urn:microsoft.com/office/officeart/2005/8/layout/orgChart1"/>
    <dgm:cxn modelId="{4DBD2236-6DC8-46A0-B147-944A946D3A4E}" type="presParOf" srcId="{E8972CD7-362B-43B0-B43A-9981847180E8}" destId="{2E9869F4-FFF5-4523-8593-87773F27CC85}" srcOrd="1" destOrd="0" presId="urn:microsoft.com/office/officeart/2005/8/layout/orgChart1"/>
    <dgm:cxn modelId="{A2841D99-A623-4CAE-A07F-64B9C11B80AC}" type="presParOf" srcId="{E8972CD7-362B-43B0-B43A-9981847180E8}" destId="{4DE7EAB1-88FD-47BE-8291-59577DDF65C3}" srcOrd="2" destOrd="0" presId="urn:microsoft.com/office/officeart/2005/8/layout/orgChart1"/>
    <dgm:cxn modelId="{DDBD6681-A2A8-4436-8B83-9213AD2B4A1C}" type="presParOf" srcId="{B4CFC0CD-86BD-486A-B4DC-A1D41387EE41}" destId="{46F8C600-52FE-4129-B6F6-A3B7AE6BEB3E}" srcOrd="6" destOrd="0" presId="urn:microsoft.com/office/officeart/2005/8/layout/orgChart1"/>
    <dgm:cxn modelId="{338811D7-D577-49CD-85A4-6090A88B18C9}" type="presParOf" srcId="{B4CFC0CD-86BD-486A-B4DC-A1D41387EE41}" destId="{993A8708-7692-4059-AE7F-FDC992B7A1AB}" srcOrd="7" destOrd="0" presId="urn:microsoft.com/office/officeart/2005/8/layout/orgChart1"/>
    <dgm:cxn modelId="{FC4F0AD9-F795-4300-89B7-4209005DF705}" type="presParOf" srcId="{993A8708-7692-4059-AE7F-FDC992B7A1AB}" destId="{18B6E467-8DE3-422A-AE87-B9FD0596B052}" srcOrd="0" destOrd="0" presId="urn:microsoft.com/office/officeart/2005/8/layout/orgChart1"/>
    <dgm:cxn modelId="{207AC861-3BD1-4D02-97CA-9F5FE3A7FBE0}" type="presParOf" srcId="{18B6E467-8DE3-422A-AE87-B9FD0596B052}" destId="{4315B834-B373-4042-86A6-BFE970591883}" srcOrd="0" destOrd="0" presId="urn:microsoft.com/office/officeart/2005/8/layout/orgChart1"/>
    <dgm:cxn modelId="{4343FDCB-FB19-49E7-B202-2A793651228E}" type="presParOf" srcId="{18B6E467-8DE3-422A-AE87-B9FD0596B052}" destId="{6EE2F22B-1F48-446C-8EB1-6E210A31AE22}" srcOrd="1" destOrd="0" presId="urn:microsoft.com/office/officeart/2005/8/layout/orgChart1"/>
    <dgm:cxn modelId="{635E1442-F2A2-45F7-B187-B085E7327B85}" type="presParOf" srcId="{993A8708-7692-4059-AE7F-FDC992B7A1AB}" destId="{8EA988F2-A750-4ABC-B670-8E99CADFB82D}" srcOrd="1" destOrd="0" presId="urn:microsoft.com/office/officeart/2005/8/layout/orgChart1"/>
    <dgm:cxn modelId="{AC4D6624-803C-4D26-8B45-AFAD7D08AFE1}" type="presParOf" srcId="{993A8708-7692-4059-AE7F-FDC992B7A1AB}" destId="{D91E68D9-C0F8-4A31-9C4F-DF9FDA7D9B45}" srcOrd="2" destOrd="0" presId="urn:microsoft.com/office/officeart/2005/8/layout/orgChart1"/>
    <dgm:cxn modelId="{5502D13B-2FA8-40C6-BC39-87B4F3BCAC27}" type="presParOf" srcId="{B4CFC0CD-86BD-486A-B4DC-A1D41387EE41}" destId="{30EE5D33-F749-4E21-A027-1F185E622DCA}" srcOrd="8" destOrd="0" presId="urn:microsoft.com/office/officeart/2005/8/layout/orgChart1"/>
    <dgm:cxn modelId="{7B75E33F-C676-4319-967B-1052A55A92A5}" type="presParOf" srcId="{B4CFC0CD-86BD-486A-B4DC-A1D41387EE41}" destId="{AC4F6612-4D36-41C8-B5E8-2FA2D5BA1FED}" srcOrd="9" destOrd="0" presId="urn:microsoft.com/office/officeart/2005/8/layout/orgChart1"/>
    <dgm:cxn modelId="{0AD48A14-09F0-4E28-AD09-9D4B57BEE23C}" type="presParOf" srcId="{AC4F6612-4D36-41C8-B5E8-2FA2D5BA1FED}" destId="{4EAF7AD4-4CFE-44EA-89B2-C0C3712A99FC}" srcOrd="0" destOrd="0" presId="urn:microsoft.com/office/officeart/2005/8/layout/orgChart1"/>
    <dgm:cxn modelId="{C50F4945-EAD5-4E0D-9624-696E2B2466F9}" type="presParOf" srcId="{4EAF7AD4-4CFE-44EA-89B2-C0C3712A99FC}" destId="{DCE2E637-306C-4B8A-BAC5-E546D0BEDF51}" srcOrd="0" destOrd="0" presId="urn:microsoft.com/office/officeart/2005/8/layout/orgChart1"/>
    <dgm:cxn modelId="{859E0635-0C30-4B20-B7B6-9453E2A94D37}" type="presParOf" srcId="{4EAF7AD4-4CFE-44EA-89B2-C0C3712A99FC}" destId="{99B741EF-6C64-4EB1-858D-E8CC8BFA8BDA}" srcOrd="1" destOrd="0" presId="urn:microsoft.com/office/officeart/2005/8/layout/orgChart1"/>
    <dgm:cxn modelId="{B11F2807-6365-402A-944E-48F7D33908A7}" type="presParOf" srcId="{AC4F6612-4D36-41C8-B5E8-2FA2D5BA1FED}" destId="{26365DB1-F8CD-4655-8865-C7810DD83AB9}" srcOrd="1" destOrd="0" presId="urn:microsoft.com/office/officeart/2005/8/layout/orgChart1"/>
    <dgm:cxn modelId="{55EA2B50-32EA-4D98-8A98-0512EF984CA2}" type="presParOf" srcId="{AC4F6612-4D36-41C8-B5E8-2FA2D5BA1FED}" destId="{D2E6A2CE-0261-4AEF-BBA3-FABE75905B4E}" srcOrd="2" destOrd="0" presId="urn:microsoft.com/office/officeart/2005/8/layout/orgChart1"/>
    <dgm:cxn modelId="{7090E6A0-AFED-402E-93A7-BA555276945D}" type="presParOf" srcId="{B4CFC0CD-86BD-486A-B4DC-A1D41387EE41}" destId="{82ACCEEA-637C-4BD9-A2CD-88107579B7E2}" srcOrd="10" destOrd="0" presId="urn:microsoft.com/office/officeart/2005/8/layout/orgChart1"/>
    <dgm:cxn modelId="{160B5D75-E61D-48DE-B8C2-9199FE3C77E5}" type="presParOf" srcId="{B4CFC0CD-86BD-486A-B4DC-A1D41387EE41}" destId="{D7CA150D-6526-4DF7-8F93-921E941BF781}" srcOrd="11" destOrd="0" presId="urn:microsoft.com/office/officeart/2005/8/layout/orgChart1"/>
    <dgm:cxn modelId="{46D5D31D-C1A1-4A17-984F-410095AAF51C}" type="presParOf" srcId="{D7CA150D-6526-4DF7-8F93-921E941BF781}" destId="{705F56DC-1C74-45A7-B0F7-19802AB2BDEA}" srcOrd="0" destOrd="0" presId="urn:microsoft.com/office/officeart/2005/8/layout/orgChart1"/>
    <dgm:cxn modelId="{455615B0-7C94-450A-98DB-A43E5C6BE494}" type="presParOf" srcId="{705F56DC-1C74-45A7-B0F7-19802AB2BDEA}" destId="{ACBCCE53-BE56-4145-9CC1-EC3A552B8837}" srcOrd="0" destOrd="0" presId="urn:microsoft.com/office/officeart/2005/8/layout/orgChart1"/>
    <dgm:cxn modelId="{1A80613D-5FEC-414C-BF39-4E7004FBE001}" type="presParOf" srcId="{705F56DC-1C74-45A7-B0F7-19802AB2BDEA}" destId="{19A883FB-0F64-4161-8532-A6044E59923D}" srcOrd="1" destOrd="0" presId="urn:microsoft.com/office/officeart/2005/8/layout/orgChart1"/>
    <dgm:cxn modelId="{20C68D4E-A5E3-4DB0-9B8E-612A753F6244}" type="presParOf" srcId="{D7CA150D-6526-4DF7-8F93-921E941BF781}" destId="{596052AB-0CFF-4811-91FC-317DCFB776A0}" srcOrd="1" destOrd="0" presId="urn:microsoft.com/office/officeart/2005/8/layout/orgChart1"/>
    <dgm:cxn modelId="{85E0F03A-E2CD-44C0-BA0A-AD22A26960E9}" type="presParOf" srcId="{D7CA150D-6526-4DF7-8F93-921E941BF781}" destId="{6951A5B2-766D-4D3E-9083-C9D621F43D23}" srcOrd="2" destOrd="0" presId="urn:microsoft.com/office/officeart/2005/8/layout/orgChart1"/>
    <dgm:cxn modelId="{29DB048F-96A4-4953-BAE0-0AE0EBD0E67A}" type="presParOf" srcId="{15E977F9-D114-4F99-BA3D-E54B1E0B42CE}" destId="{A77C37DD-003E-41F8-8FF7-B485209C6F75}" srcOrd="2" destOrd="0" presId="urn:microsoft.com/office/officeart/2005/8/layout/orgChart1"/>
    <dgm:cxn modelId="{72DE3576-E761-4E38-9570-8CBE8E899B26}" type="presParOf" srcId="{A77C37DD-003E-41F8-8FF7-B485209C6F75}" destId="{90868411-CC6C-4F24-8098-F6D82467F121}" srcOrd="0" destOrd="0" presId="urn:microsoft.com/office/officeart/2005/8/layout/orgChart1"/>
    <dgm:cxn modelId="{F037A4C7-951F-466E-90C6-8B8BA66A9E72}" type="presParOf" srcId="{A77C37DD-003E-41F8-8FF7-B485209C6F75}" destId="{551A71B5-60E3-4B7E-9AAA-5E8ED5C15CD3}" srcOrd="1" destOrd="0" presId="urn:microsoft.com/office/officeart/2005/8/layout/orgChart1"/>
    <dgm:cxn modelId="{CB077DC5-1949-4419-89DE-69029F94B6C1}" type="presParOf" srcId="{551A71B5-60E3-4B7E-9AAA-5E8ED5C15CD3}" destId="{617797A4-856E-4960-96F3-689E45FB017D}" srcOrd="0" destOrd="0" presId="urn:microsoft.com/office/officeart/2005/8/layout/orgChart1"/>
    <dgm:cxn modelId="{28A41655-3884-4E4B-969B-9EBD2309383F}" type="presParOf" srcId="{617797A4-856E-4960-96F3-689E45FB017D}" destId="{DF834102-D6AC-493B-9647-2DE114F171A0}" srcOrd="0" destOrd="0" presId="urn:microsoft.com/office/officeart/2005/8/layout/orgChart1"/>
    <dgm:cxn modelId="{4617294E-8C43-4CF6-9FCC-F853EEE9009F}" type="presParOf" srcId="{617797A4-856E-4960-96F3-689E45FB017D}" destId="{8BB139EE-45F0-4DEF-B1AB-FE9F9ABD70F4}" srcOrd="1" destOrd="0" presId="urn:microsoft.com/office/officeart/2005/8/layout/orgChart1"/>
    <dgm:cxn modelId="{16107508-AA0B-42A4-A672-2415EA2B4AFB}" type="presParOf" srcId="{551A71B5-60E3-4B7E-9AAA-5E8ED5C15CD3}" destId="{C0C02EE6-DA3D-495A-8B07-4809FB5AC42A}" srcOrd="1" destOrd="0" presId="urn:microsoft.com/office/officeart/2005/8/layout/orgChart1"/>
    <dgm:cxn modelId="{E0885A2C-0AD4-4C61-B873-42E61F73A547}" type="presParOf" srcId="{C0C02EE6-DA3D-495A-8B07-4809FB5AC42A}" destId="{3191856B-6135-434D-8C0A-72C102920C98}" srcOrd="0" destOrd="0" presId="urn:microsoft.com/office/officeart/2005/8/layout/orgChart1"/>
    <dgm:cxn modelId="{74CAD7ED-C655-42A3-8DF9-FA1CEE1359F6}" type="presParOf" srcId="{C0C02EE6-DA3D-495A-8B07-4809FB5AC42A}" destId="{6418E1E4-D392-43D9-A09E-B0BE3B203079}" srcOrd="1" destOrd="0" presId="urn:microsoft.com/office/officeart/2005/8/layout/orgChart1"/>
    <dgm:cxn modelId="{89BF7191-EBFC-4D23-A135-33FB1D581543}" type="presParOf" srcId="{6418E1E4-D392-43D9-A09E-B0BE3B203079}" destId="{2A4111CC-6717-48FC-8EF0-4AB9D4DB082A}" srcOrd="0" destOrd="0" presId="urn:microsoft.com/office/officeart/2005/8/layout/orgChart1"/>
    <dgm:cxn modelId="{F3630035-E55A-44A1-A07E-C30AA00954BE}" type="presParOf" srcId="{2A4111CC-6717-48FC-8EF0-4AB9D4DB082A}" destId="{70437E01-81F6-4F0B-916B-D27323A51930}" srcOrd="0" destOrd="0" presId="urn:microsoft.com/office/officeart/2005/8/layout/orgChart1"/>
    <dgm:cxn modelId="{DDD6439F-01CD-4F6E-89FC-1A2C23AADD0E}" type="presParOf" srcId="{2A4111CC-6717-48FC-8EF0-4AB9D4DB082A}" destId="{B6C3132B-9865-4616-BABF-72786DDD9194}" srcOrd="1" destOrd="0" presId="urn:microsoft.com/office/officeart/2005/8/layout/orgChart1"/>
    <dgm:cxn modelId="{6B8004B6-C5C9-4793-B081-107DFC4F7058}" type="presParOf" srcId="{6418E1E4-D392-43D9-A09E-B0BE3B203079}" destId="{0E7720E4-127E-44C7-92A8-8AE13FE3079E}" srcOrd="1" destOrd="0" presId="urn:microsoft.com/office/officeart/2005/8/layout/orgChart1"/>
    <dgm:cxn modelId="{C35ECF3B-125D-4985-8A00-9CC62B14C15B}" type="presParOf" srcId="{6418E1E4-D392-43D9-A09E-B0BE3B203079}" destId="{54E32AE1-041B-42E4-816F-108B91FD72C0}" srcOrd="2" destOrd="0" presId="urn:microsoft.com/office/officeart/2005/8/layout/orgChart1"/>
    <dgm:cxn modelId="{74D55037-0F91-4DAE-AD4C-86EFB8C6C6D6}" type="presParOf" srcId="{551A71B5-60E3-4B7E-9AAA-5E8ED5C15CD3}" destId="{661F83B2-CBF8-4BFC-9F7C-0A6514FC408D}" srcOrd="2" destOrd="0" presId="urn:microsoft.com/office/officeart/2005/8/layout/orgChar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27EE0F-D83F-4D1F-B049-E3FDA77DF8A3}" type="doc">
      <dgm:prSet loTypeId="urn:microsoft.com/office/officeart/2005/8/layout/matrix2" loCatId="matrix" qsTypeId="urn:microsoft.com/office/officeart/2005/8/quickstyle/simple1" qsCatId="simple" csTypeId="urn:microsoft.com/office/officeart/2005/8/colors/colorful1" csCatId="colorful" phldr="1"/>
      <dgm:spPr/>
      <dgm:t>
        <a:bodyPr/>
        <a:lstStyle/>
        <a:p>
          <a:endParaRPr lang="zh-TW" altLang="en-US"/>
        </a:p>
      </dgm:t>
    </dgm:pt>
    <dgm:pt modelId="{3EBA7B12-C1B8-47BE-AE64-6BCEBA5CB134}">
      <dgm:prSet phldrT="[文字]" custT="1"/>
      <dgm:spPr/>
      <dgm:t>
        <a:bodyPr/>
        <a:lstStyle/>
        <a:p>
          <a:pPr algn="l">
            <a:lnSpc>
              <a:spcPct val="50000"/>
            </a:lnSpc>
          </a:pPr>
          <a:r>
            <a:rPr lang="zh-TW" altLang="en-US" sz="2000" dirty="0" smtClean="0"/>
            <a:t> 內部優勢</a:t>
          </a:r>
          <a:endParaRPr lang="en-US" altLang="zh-TW" sz="2000" dirty="0" smtClean="0"/>
        </a:p>
        <a:p>
          <a:pPr algn="l">
            <a:lnSpc>
              <a:spcPct val="50000"/>
            </a:lnSpc>
          </a:pPr>
          <a:r>
            <a:rPr lang="zh-TW" altLang="en-US" sz="2000" dirty="0" smtClean="0"/>
            <a:t> </a:t>
          </a:r>
          <a:r>
            <a:rPr lang="en-US" altLang="zh-TW" sz="2000" dirty="0" smtClean="0"/>
            <a:t>1.</a:t>
          </a:r>
          <a:r>
            <a:rPr lang="zh-TW" altLang="en-US" sz="2000" dirty="0" smtClean="0"/>
            <a:t>價格適中</a:t>
          </a:r>
          <a:endParaRPr lang="en-US" altLang="zh-TW" sz="2000" dirty="0" smtClean="0"/>
        </a:p>
        <a:p>
          <a:pPr algn="l">
            <a:lnSpc>
              <a:spcPct val="50000"/>
            </a:lnSpc>
          </a:pPr>
          <a:r>
            <a:rPr lang="zh-TW" altLang="en-US" sz="2000" dirty="0" smtClean="0"/>
            <a:t> </a:t>
          </a:r>
          <a:r>
            <a:rPr lang="en-US" altLang="zh-TW" sz="2000" dirty="0" smtClean="0"/>
            <a:t>2.</a:t>
          </a:r>
          <a:r>
            <a:rPr lang="zh-TW" altLang="en-US" sz="2000" dirty="0" smtClean="0"/>
            <a:t>沒有淡旺季</a:t>
          </a:r>
          <a:endParaRPr lang="en-US" altLang="zh-TW" sz="2000" dirty="0" smtClean="0"/>
        </a:p>
        <a:p>
          <a:pPr algn="l">
            <a:lnSpc>
              <a:spcPct val="50000"/>
            </a:lnSpc>
          </a:pPr>
          <a:r>
            <a:rPr lang="zh-TW" altLang="en-US" sz="2000" dirty="0" smtClean="0"/>
            <a:t> </a:t>
          </a:r>
          <a:r>
            <a:rPr lang="en-US" altLang="zh-TW" sz="2000" dirty="0" smtClean="0"/>
            <a:t>3.</a:t>
          </a:r>
          <a:r>
            <a:rPr lang="zh-TW" altLang="en-US" sz="2000" dirty="0" smtClean="0"/>
            <a:t>餐點種類多</a:t>
          </a:r>
          <a:endParaRPr lang="en-US" altLang="zh-TW" sz="2000" dirty="0" smtClean="0"/>
        </a:p>
        <a:p>
          <a:pPr algn="l">
            <a:lnSpc>
              <a:spcPct val="50000"/>
            </a:lnSpc>
          </a:pPr>
          <a:r>
            <a:rPr lang="zh-TW" altLang="en-US" sz="2000" dirty="0" smtClean="0"/>
            <a:t> </a:t>
          </a:r>
          <a:r>
            <a:rPr lang="en-US" altLang="zh-TW" sz="2000" dirty="0" smtClean="0"/>
            <a:t>4.</a:t>
          </a:r>
          <a:r>
            <a:rPr lang="zh-TW" altLang="en-US" sz="2000" dirty="0" smtClean="0"/>
            <a:t>採高品質的用餐環境</a:t>
          </a:r>
          <a:endParaRPr lang="zh-TW" altLang="en-US" sz="2000" dirty="0"/>
        </a:p>
      </dgm:t>
    </dgm:pt>
    <dgm:pt modelId="{04E2AA40-3BA8-4FD8-8957-D338A587F547}" type="parTrans" cxnId="{A4D1593C-8087-4441-8D64-D7CBB59B33D4}">
      <dgm:prSet/>
      <dgm:spPr/>
      <dgm:t>
        <a:bodyPr/>
        <a:lstStyle/>
        <a:p>
          <a:endParaRPr lang="zh-TW" altLang="en-US"/>
        </a:p>
      </dgm:t>
    </dgm:pt>
    <dgm:pt modelId="{6FC7F24B-B3A0-4F36-AA8D-58D36316DC2A}" type="sibTrans" cxnId="{A4D1593C-8087-4441-8D64-D7CBB59B33D4}">
      <dgm:prSet/>
      <dgm:spPr/>
      <dgm:t>
        <a:bodyPr/>
        <a:lstStyle/>
        <a:p>
          <a:endParaRPr lang="zh-TW" altLang="en-US"/>
        </a:p>
      </dgm:t>
    </dgm:pt>
    <dgm:pt modelId="{B6FA7437-3843-4AD6-96F2-E0DCD0C62EE8}">
      <dgm:prSet phldrT="[文字]" custT="1"/>
      <dgm:spPr/>
      <dgm:t>
        <a:bodyPr/>
        <a:lstStyle/>
        <a:p>
          <a:pPr algn="l">
            <a:lnSpc>
              <a:spcPct val="50000"/>
            </a:lnSpc>
          </a:pPr>
          <a:r>
            <a:rPr lang="en-US" altLang="zh-TW" sz="2000" b="0" dirty="0" smtClean="0"/>
            <a:t> </a:t>
          </a:r>
          <a:r>
            <a:rPr lang="zh-TW" sz="2000" b="0" dirty="0" smtClean="0"/>
            <a:t>內部劣勢</a:t>
          </a:r>
          <a:endParaRPr lang="en-US" altLang="zh-TW" sz="2000" b="0" dirty="0" smtClean="0"/>
        </a:p>
        <a:p>
          <a:pPr algn="l">
            <a:lnSpc>
              <a:spcPct val="50000"/>
            </a:lnSpc>
          </a:pPr>
          <a:r>
            <a:rPr lang="en-US" altLang="zh-TW" sz="2000" b="0" dirty="0" smtClean="0"/>
            <a:t> 1.</a:t>
          </a:r>
          <a:r>
            <a:rPr lang="zh-TW" altLang="zh-TW" sz="2000" b="0" dirty="0" smtClean="0"/>
            <a:t>沒有加盟，無法獲得規模經濟</a:t>
          </a:r>
        </a:p>
        <a:p>
          <a:pPr algn="l">
            <a:lnSpc>
              <a:spcPct val="50000"/>
            </a:lnSpc>
          </a:pPr>
          <a:r>
            <a:rPr lang="en-US" altLang="zh-TW" sz="2000" b="0" dirty="0" smtClean="0"/>
            <a:t> 2.</a:t>
          </a:r>
          <a:r>
            <a:rPr lang="zh-TW" altLang="zh-TW" sz="2000" b="0" dirty="0" smtClean="0"/>
            <a:t>開店初期知名度低</a:t>
          </a:r>
        </a:p>
        <a:p>
          <a:pPr algn="l">
            <a:lnSpc>
              <a:spcPct val="50000"/>
            </a:lnSpc>
          </a:pPr>
          <a:r>
            <a:rPr lang="en-US" altLang="zh-TW" sz="2000" b="0" dirty="0" smtClean="0"/>
            <a:t> 3.</a:t>
          </a:r>
          <a:r>
            <a:rPr lang="zh-TW" altLang="zh-TW" sz="2000" b="0" dirty="0" smtClean="0"/>
            <a:t>員工缺乏訓練及餐飲經驗</a:t>
          </a:r>
        </a:p>
        <a:p>
          <a:pPr algn="l">
            <a:lnSpc>
              <a:spcPct val="50000"/>
            </a:lnSpc>
          </a:pPr>
          <a:r>
            <a:rPr lang="en-US" altLang="zh-TW" sz="2000" b="0" dirty="0" smtClean="0"/>
            <a:t> 4.</a:t>
          </a:r>
          <a:r>
            <a:rPr lang="zh-TW" altLang="zh-TW" sz="2000" b="0" dirty="0" smtClean="0"/>
            <a:t>創業初期資金不多</a:t>
          </a:r>
        </a:p>
      </dgm:t>
    </dgm:pt>
    <dgm:pt modelId="{28C91E3E-6D9F-424C-AFB4-24ED08ECB20D}" type="parTrans" cxnId="{C069DCFF-F840-4CA2-8270-21DEAB40C6D9}">
      <dgm:prSet/>
      <dgm:spPr/>
      <dgm:t>
        <a:bodyPr/>
        <a:lstStyle/>
        <a:p>
          <a:endParaRPr lang="zh-TW" altLang="en-US"/>
        </a:p>
      </dgm:t>
    </dgm:pt>
    <dgm:pt modelId="{C80A22E4-715E-4ED1-92F8-ADDE51FE2FF0}" type="sibTrans" cxnId="{C069DCFF-F840-4CA2-8270-21DEAB40C6D9}">
      <dgm:prSet/>
      <dgm:spPr/>
      <dgm:t>
        <a:bodyPr/>
        <a:lstStyle/>
        <a:p>
          <a:endParaRPr lang="zh-TW" altLang="en-US"/>
        </a:p>
      </dgm:t>
    </dgm:pt>
    <dgm:pt modelId="{48C1D070-DF4E-4BAF-B253-B35852A444D7}">
      <dgm:prSet phldrT="[文字]" custT="1"/>
      <dgm:spPr/>
      <dgm:t>
        <a:bodyPr/>
        <a:lstStyle/>
        <a:p>
          <a:pPr algn="l">
            <a:lnSpc>
              <a:spcPct val="90000"/>
            </a:lnSpc>
          </a:pPr>
          <a:r>
            <a:rPr lang="en-US" altLang="zh-TW" sz="2000" b="0" dirty="0" smtClean="0"/>
            <a:t> </a:t>
          </a:r>
          <a:r>
            <a:rPr lang="zh-TW" sz="2000" b="0" dirty="0" smtClean="0"/>
            <a:t>外部機會</a:t>
          </a:r>
          <a:endParaRPr lang="en-US" altLang="zh-TW" sz="2000" b="0" dirty="0" smtClean="0"/>
        </a:p>
        <a:p>
          <a:pPr algn="l">
            <a:lnSpc>
              <a:spcPct val="50000"/>
            </a:lnSpc>
          </a:pPr>
          <a:r>
            <a:rPr lang="en-US" altLang="zh-TW" sz="2000" b="0" dirty="0" smtClean="0"/>
            <a:t> 1.</a:t>
          </a:r>
          <a:r>
            <a:rPr lang="zh-TW" sz="2000" b="0" dirty="0" smtClean="0"/>
            <a:t>現代客群注重精緻美食</a:t>
          </a:r>
        </a:p>
        <a:p>
          <a:pPr algn="l">
            <a:lnSpc>
              <a:spcPct val="50000"/>
            </a:lnSpc>
          </a:pPr>
          <a:r>
            <a:rPr lang="en-US" altLang="zh-TW" sz="2000" b="0" dirty="0" smtClean="0"/>
            <a:t> 2.</a:t>
          </a:r>
          <a:r>
            <a:rPr lang="zh-TW" sz="2000" b="0" dirty="0" smtClean="0"/>
            <a:t>市場資訊流通</a:t>
          </a:r>
          <a:r>
            <a:rPr lang="en-US" altLang="zh-TW" sz="2000" b="0" dirty="0" smtClean="0"/>
            <a:t>,</a:t>
          </a:r>
          <a:r>
            <a:rPr lang="zh-TW" sz="2000" b="0" dirty="0" smtClean="0"/>
            <a:t>容易進入市場</a:t>
          </a:r>
        </a:p>
        <a:p>
          <a:pPr algn="l">
            <a:lnSpc>
              <a:spcPct val="50000"/>
            </a:lnSpc>
          </a:pPr>
          <a:r>
            <a:rPr lang="en-US" altLang="zh-TW" sz="2000" b="0" dirty="0" smtClean="0"/>
            <a:t> 3.</a:t>
          </a:r>
          <a:r>
            <a:rPr lang="zh-TW" sz="2000" b="0" dirty="0" smtClean="0"/>
            <a:t>外食人口逐漸增加</a:t>
          </a:r>
        </a:p>
        <a:p>
          <a:pPr algn="l">
            <a:lnSpc>
              <a:spcPct val="50000"/>
            </a:lnSpc>
          </a:pPr>
          <a:r>
            <a:rPr lang="en-US" altLang="zh-TW" sz="2000" b="0" dirty="0" smtClean="0"/>
            <a:t> 4.</a:t>
          </a:r>
          <a:r>
            <a:rPr lang="zh-TW" sz="2000" b="0" dirty="0" smtClean="0"/>
            <a:t>電子商務蓬勃發展</a:t>
          </a:r>
        </a:p>
        <a:p>
          <a:pPr algn="l">
            <a:lnSpc>
              <a:spcPct val="50000"/>
            </a:lnSpc>
          </a:pPr>
          <a:r>
            <a:rPr lang="en-US" altLang="zh-TW" sz="2000" b="0" dirty="0" smtClean="0"/>
            <a:t> 5.</a:t>
          </a:r>
          <a:r>
            <a:rPr lang="zh-TW" sz="2000" b="0" dirty="0" smtClean="0"/>
            <a:t>近年外送產業興起</a:t>
          </a:r>
          <a:endParaRPr lang="zh-TW" altLang="en-US" sz="2000" b="0" dirty="0"/>
        </a:p>
      </dgm:t>
    </dgm:pt>
    <dgm:pt modelId="{37E5D675-DDC9-4BBB-B71E-8A9DD63CF23B}" type="parTrans" cxnId="{7060C53A-ECCF-4811-B1F6-21F5053A5957}">
      <dgm:prSet/>
      <dgm:spPr/>
      <dgm:t>
        <a:bodyPr/>
        <a:lstStyle/>
        <a:p>
          <a:endParaRPr lang="zh-TW" altLang="en-US"/>
        </a:p>
      </dgm:t>
    </dgm:pt>
    <dgm:pt modelId="{ED6B54FA-C100-4DB1-96FC-41D1408B6D02}" type="sibTrans" cxnId="{7060C53A-ECCF-4811-B1F6-21F5053A5957}">
      <dgm:prSet/>
      <dgm:spPr/>
      <dgm:t>
        <a:bodyPr/>
        <a:lstStyle/>
        <a:p>
          <a:endParaRPr lang="zh-TW" altLang="en-US"/>
        </a:p>
      </dgm:t>
    </dgm:pt>
    <dgm:pt modelId="{D57459C6-80E4-421E-A77A-3727810A9421}">
      <dgm:prSet phldrT="[文字]" custT="1"/>
      <dgm:spPr/>
      <dgm:t>
        <a:bodyPr/>
        <a:lstStyle/>
        <a:p>
          <a:pPr algn="l">
            <a:lnSpc>
              <a:spcPct val="50000"/>
            </a:lnSpc>
          </a:pPr>
          <a:r>
            <a:rPr lang="en-US" altLang="zh-TW" sz="2000" b="0" dirty="0" smtClean="0"/>
            <a:t> </a:t>
          </a:r>
          <a:r>
            <a:rPr lang="zh-TW" sz="2000" b="0" dirty="0" smtClean="0"/>
            <a:t>外部威脅</a:t>
          </a:r>
          <a:endParaRPr lang="en-US" altLang="zh-TW" sz="2000" b="0" dirty="0" smtClean="0"/>
        </a:p>
        <a:p>
          <a:pPr algn="l">
            <a:lnSpc>
              <a:spcPct val="50000"/>
            </a:lnSpc>
          </a:pPr>
          <a:r>
            <a:rPr lang="en-US" altLang="zh-TW" sz="2000" b="0" dirty="0" smtClean="0"/>
            <a:t> 1.</a:t>
          </a:r>
          <a:r>
            <a:rPr lang="zh-TW" sz="2000" b="0" dirty="0" smtClean="0"/>
            <a:t>早午餐店數量多，競爭力高</a:t>
          </a:r>
          <a:endParaRPr lang="en-US" altLang="zh-TW" sz="2000" b="0" dirty="0" smtClean="0"/>
        </a:p>
        <a:p>
          <a:pPr algn="l">
            <a:lnSpc>
              <a:spcPct val="50000"/>
            </a:lnSpc>
          </a:pPr>
          <a:endParaRPr lang="en-US" altLang="zh-TW" sz="2000" b="0" dirty="0" smtClean="0"/>
        </a:p>
        <a:p>
          <a:pPr algn="l">
            <a:lnSpc>
              <a:spcPct val="50000"/>
            </a:lnSpc>
          </a:pPr>
          <a:endParaRPr lang="en-US" altLang="zh-TW" sz="2000" b="0" dirty="0" smtClean="0"/>
        </a:p>
        <a:p>
          <a:pPr algn="l">
            <a:lnSpc>
              <a:spcPct val="50000"/>
            </a:lnSpc>
          </a:pPr>
          <a:endParaRPr lang="en-US" altLang="zh-TW" sz="2000" b="0" dirty="0" smtClean="0"/>
        </a:p>
        <a:p>
          <a:pPr algn="l">
            <a:lnSpc>
              <a:spcPct val="50000"/>
            </a:lnSpc>
          </a:pPr>
          <a:endParaRPr lang="en-US" altLang="zh-TW" sz="2000" b="0" dirty="0" smtClean="0"/>
        </a:p>
        <a:p>
          <a:pPr algn="l">
            <a:lnSpc>
              <a:spcPct val="50000"/>
            </a:lnSpc>
          </a:pPr>
          <a:endParaRPr lang="zh-TW" altLang="en-US" sz="2000" b="0" dirty="0"/>
        </a:p>
      </dgm:t>
    </dgm:pt>
    <dgm:pt modelId="{776024A5-2373-494C-B302-5298B4274D88}" type="parTrans" cxnId="{09033B63-1EAC-453F-A07C-C05BDC718CD9}">
      <dgm:prSet/>
      <dgm:spPr/>
      <dgm:t>
        <a:bodyPr/>
        <a:lstStyle/>
        <a:p>
          <a:endParaRPr lang="zh-TW" altLang="en-US"/>
        </a:p>
      </dgm:t>
    </dgm:pt>
    <dgm:pt modelId="{A963D344-5A05-4821-A4EF-FE27FBF7696B}" type="sibTrans" cxnId="{09033B63-1EAC-453F-A07C-C05BDC718CD9}">
      <dgm:prSet/>
      <dgm:spPr/>
      <dgm:t>
        <a:bodyPr/>
        <a:lstStyle/>
        <a:p>
          <a:endParaRPr lang="zh-TW" altLang="en-US"/>
        </a:p>
      </dgm:t>
    </dgm:pt>
    <dgm:pt modelId="{F5D2F42A-F21E-419F-BFAC-3A14530FF113}" type="pres">
      <dgm:prSet presAssocID="{2027EE0F-D83F-4D1F-B049-E3FDA77DF8A3}" presName="matrix" presStyleCnt="0">
        <dgm:presLayoutVars>
          <dgm:chMax val="1"/>
          <dgm:dir/>
          <dgm:resizeHandles val="exact"/>
        </dgm:presLayoutVars>
      </dgm:prSet>
      <dgm:spPr/>
      <dgm:t>
        <a:bodyPr/>
        <a:lstStyle/>
        <a:p>
          <a:endParaRPr lang="zh-TW" altLang="en-US"/>
        </a:p>
      </dgm:t>
    </dgm:pt>
    <dgm:pt modelId="{6AB0DA41-FC23-4754-B554-1B0AAE9A713E}" type="pres">
      <dgm:prSet presAssocID="{2027EE0F-D83F-4D1F-B049-E3FDA77DF8A3}" presName="axisShape" presStyleLbl="bgShp" presStyleIdx="0" presStyleCnt="1" custScaleX="164121"/>
      <dgm:spPr/>
    </dgm:pt>
    <dgm:pt modelId="{C69B9D86-8C26-4AE1-9406-BA779DADD321}" type="pres">
      <dgm:prSet presAssocID="{2027EE0F-D83F-4D1F-B049-E3FDA77DF8A3}" presName="rect1" presStyleLbl="node1" presStyleIdx="0" presStyleCnt="4" custScaleX="194762" custLinFactNeighborX="-47650" custLinFactNeighborY="-4095">
        <dgm:presLayoutVars>
          <dgm:chMax val="0"/>
          <dgm:chPref val="0"/>
          <dgm:bulletEnabled val="1"/>
        </dgm:presLayoutVars>
      </dgm:prSet>
      <dgm:spPr/>
      <dgm:t>
        <a:bodyPr/>
        <a:lstStyle/>
        <a:p>
          <a:endParaRPr lang="zh-TW" altLang="en-US"/>
        </a:p>
      </dgm:t>
    </dgm:pt>
    <dgm:pt modelId="{B3693E74-8A42-448F-A098-94A4E673A4D9}" type="pres">
      <dgm:prSet presAssocID="{2027EE0F-D83F-4D1F-B049-E3FDA77DF8A3}" presName="rect2" presStyleLbl="node1" presStyleIdx="1" presStyleCnt="4" custScaleX="195906" custLinFactNeighborX="46253" custLinFactNeighborY="-2803">
        <dgm:presLayoutVars>
          <dgm:chMax val="0"/>
          <dgm:chPref val="0"/>
          <dgm:bulletEnabled val="1"/>
        </dgm:presLayoutVars>
      </dgm:prSet>
      <dgm:spPr/>
      <dgm:t>
        <a:bodyPr/>
        <a:lstStyle/>
        <a:p>
          <a:endParaRPr lang="zh-TW" altLang="en-US"/>
        </a:p>
      </dgm:t>
    </dgm:pt>
    <dgm:pt modelId="{F9D7BD80-7717-4F7B-AA99-70BBACB65F68}" type="pres">
      <dgm:prSet presAssocID="{2027EE0F-D83F-4D1F-B049-E3FDA77DF8A3}" presName="rect3" presStyleLbl="node1" presStyleIdx="2" presStyleCnt="4" custScaleX="194634" custLinFactNeighborX="-47650" custLinFactNeighborY="844">
        <dgm:presLayoutVars>
          <dgm:chMax val="0"/>
          <dgm:chPref val="0"/>
          <dgm:bulletEnabled val="1"/>
        </dgm:presLayoutVars>
      </dgm:prSet>
      <dgm:spPr/>
      <dgm:t>
        <a:bodyPr/>
        <a:lstStyle/>
        <a:p>
          <a:endParaRPr lang="zh-TW" altLang="en-US"/>
        </a:p>
      </dgm:t>
    </dgm:pt>
    <dgm:pt modelId="{6AC22CB9-FB2F-4C71-9588-624553F8FF43}" type="pres">
      <dgm:prSet presAssocID="{2027EE0F-D83F-4D1F-B049-E3FDA77DF8A3}" presName="rect4" presStyleLbl="node1" presStyleIdx="3" presStyleCnt="4" custScaleX="195607" custLinFactNeighborX="47743" custLinFactNeighborY="2341">
        <dgm:presLayoutVars>
          <dgm:chMax val="0"/>
          <dgm:chPref val="0"/>
          <dgm:bulletEnabled val="1"/>
        </dgm:presLayoutVars>
      </dgm:prSet>
      <dgm:spPr/>
      <dgm:t>
        <a:bodyPr/>
        <a:lstStyle/>
        <a:p>
          <a:endParaRPr lang="zh-TW" altLang="en-US"/>
        </a:p>
      </dgm:t>
    </dgm:pt>
  </dgm:ptLst>
  <dgm:cxnLst>
    <dgm:cxn modelId="{D67B2C3F-2FE9-45ED-ADDC-BB394D3E0AEC}" type="presOf" srcId="{D57459C6-80E4-421E-A77A-3727810A9421}" destId="{6AC22CB9-FB2F-4C71-9588-624553F8FF43}" srcOrd="0" destOrd="0" presId="urn:microsoft.com/office/officeart/2005/8/layout/matrix2"/>
    <dgm:cxn modelId="{09033B63-1EAC-453F-A07C-C05BDC718CD9}" srcId="{2027EE0F-D83F-4D1F-B049-E3FDA77DF8A3}" destId="{D57459C6-80E4-421E-A77A-3727810A9421}" srcOrd="3" destOrd="0" parTransId="{776024A5-2373-494C-B302-5298B4274D88}" sibTransId="{A963D344-5A05-4821-A4EF-FE27FBF7696B}"/>
    <dgm:cxn modelId="{A4D1593C-8087-4441-8D64-D7CBB59B33D4}" srcId="{2027EE0F-D83F-4D1F-B049-E3FDA77DF8A3}" destId="{3EBA7B12-C1B8-47BE-AE64-6BCEBA5CB134}" srcOrd="0" destOrd="0" parTransId="{04E2AA40-3BA8-4FD8-8957-D338A587F547}" sibTransId="{6FC7F24B-B3A0-4F36-AA8D-58D36316DC2A}"/>
    <dgm:cxn modelId="{7060C53A-ECCF-4811-B1F6-21F5053A5957}" srcId="{2027EE0F-D83F-4D1F-B049-E3FDA77DF8A3}" destId="{48C1D070-DF4E-4BAF-B253-B35852A444D7}" srcOrd="2" destOrd="0" parTransId="{37E5D675-DDC9-4BBB-B71E-8A9DD63CF23B}" sibTransId="{ED6B54FA-C100-4DB1-96FC-41D1408B6D02}"/>
    <dgm:cxn modelId="{2776179E-D21E-4248-BEA8-393C56AFBF2F}" type="presOf" srcId="{B6FA7437-3843-4AD6-96F2-E0DCD0C62EE8}" destId="{B3693E74-8A42-448F-A098-94A4E673A4D9}" srcOrd="0" destOrd="0" presId="urn:microsoft.com/office/officeart/2005/8/layout/matrix2"/>
    <dgm:cxn modelId="{C069DCFF-F840-4CA2-8270-21DEAB40C6D9}" srcId="{2027EE0F-D83F-4D1F-B049-E3FDA77DF8A3}" destId="{B6FA7437-3843-4AD6-96F2-E0DCD0C62EE8}" srcOrd="1" destOrd="0" parTransId="{28C91E3E-6D9F-424C-AFB4-24ED08ECB20D}" sibTransId="{C80A22E4-715E-4ED1-92F8-ADDE51FE2FF0}"/>
    <dgm:cxn modelId="{BA01071A-8D7C-4FBB-95B4-2E09247B1DEA}" type="presOf" srcId="{48C1D070-DF4E-4BAF-B253-B35852A444D7}" destId="{F9D7BD80-7717-4F7B-AA99-70BBACB65F68}" srcOrd="0" destOrd="0" presId="urn:microsoft.com/office/officeart/2005/8/layout/matrix2"/>
    <dgm:cxn modelId="{0AEDCE64-BEE7-4C5D-8CC3-B299F94257E6}" type="presOf" srcId="{3EBA7B12-C1B8-47BE-AE64-6BCEBA5CB134}" destId="{C69B9D86-8C26-4AE1-9406-BA779DADD321}" srcOrd="0" destOrd="0" presId="urn:microsoft.com/office/officeart/2005/8/layout/matrix2"/>
    <dgm:cxn modelId="{CB29DB86-102B-432A-B7DF-54A799F9F9E9}" type="presOf" srcId="{2027EE0F-D83F-4D1F-B049-E3FDA77DF8A3}" destId="{F5D2F42A-F21E-419F-BFAC-3A14530FF113}" srcOrd="0" destOrd="0" presId="urn:microsoft.com/office/officeart/2005/8/layout/matrix2"/>
    <dgm:cxn modelId="{2CF32875-ABC3-4786-AF09-A2C410541258}" type="presParOf" srcId="{F5D2F42A-F21E-419F-BFAC-3A14530FF113}" destId="{6AB0DA41-FC23-4754-B554-1B0AAE9A713E}" srcOrd="0" destOrd="0" presId="urn:microsoft.com/office/officeart/2005/8/layout/matrix2"/>
    <dgm:cxn modelId="{DE30F717-28AD-46B2-AE1E-96C4F889E5F3}" type="presParOf" srcId="{F5D2F42A-F21E-419F-BFAC-3A14530FF113}" destId="{C69B9D86-8C26-4AE1-9406-BA779DADD321}" srcOrd="1" destOrd="0" presId="urn:microsoft.com/office/officeart/2005/8/layout/matrix2"/>
    <dgm:cxn modelId="{0EF0BFD7-3948-4B68-98C1-0C755028B095}" type="presParOf" srcId="{F5D2F42A-F21E-419F-BFAC-3A14530FF113}" destId="{B3693E74-8A42-448F-A098-94A4E673A4D9}" srcOrd="2" destOrd="0" presId="urn:microsoft.com/office/officeart/2005/8/layout/matrix2"/>
    <dgm:cxn modelId="{39303EDF-92B8-4F0F-A113-586CB9C3FAD8}" type="presParOf" srcId="{F5D2F42A-F21E-419F-BFAC-3A14530FF113}" destId="{F9D7BD80-7717-4F7B-AA99-70BBACB65F68}" srcOrd="3" destOrd="0" presId="urn:microsoft.com/office/officeart/2005/8/layout/matrix2"/>
    <dgm:cxn modelId="{654CAAF5-4CF1-42D9-9EF6-059D43B9FE18}" type="presParOf" srcId="{F5D2F42A-F21E-419F-BFAC-3A14530FF113}" destId="{6AC22CB9-FB2F-4C71-9588-624553F8FF43}" srcOrd="4" destOrd="0" presId="urn:microsoft.com/office/officeart/2005/8/layout/matrix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1856B-6135-434D-8C0A-72C102920C98}">
      <dsp:nvSpPr>
        <dsp:cNvPr id="0" name=""/>
        <dsp:cNvSpPr/>
      </dsp:nvSpPr>
      <dsp:spPr>
        <a:xfrm>
          <a:off x="3177418" y="2679783"/>
          <a:ext cx="139347" cy="538511"/>
        </a:xfrm>
        <a:custGeom>
          <a:avLst/>
          <a:gdLst/>
          <a:ahLst/>
          <a:cxnLst/>
          <a:rect l="0" t="0" r="0" b="0"/>
          <a:pathLst>
            <a:path>
              <a:moveTo>
                <a:pt x="0" y="0"/>
              </a:moveTo>
              <a:lnTo>
                <a:pt x="0" y="538511"/>
              </a:lnTo>
              <a:lnTo>
                <a:pt x="139347" y="538511"/>
              </a:lnTo>
            </a:path>
          </a:pathLst>
        </a:custGeom>
        <a:noFill/>
        <a:ln w="12700" cap="flat" cmpd="sng" algn="ctr">
          <a:solidFill>
            <a:srgbClr val="FFC000"/>
          </a:solidFill>
          <a:prstDash val="solid"/>
          <a:miter lim="800000"/>
        </a:ln>
        <a:effectLst/>
      </dsp:spPr>
      <dsp:style>
        <a:lnRef idx="2">
          <a:scrgbClr r="0" g="0" b="0"/>
        </a:lnRef>
        <a:fillRef idx="0">
          <a:scrgbClr r="0" g="0" b="0"/>
        </a:fillRef>
        <a:effectRef idx="0">
          <a:scrgbClr r="0" g="0" b="0"/>
        </a:effectRef>
        <a:fontRef idx="minor"/>
      </dsp:style>
    </dsp:sp>
    <dsp:sp modelId="{90868411-CC6C-4F24-8098-F6D82467F121}">
      <dsp:nvSpPr>
        <dsp:cNvPr id="0" name=""/>
        <dsp:cNvSpPr/>
      </dsp:nvSpPr>
      <dsp:spPr>
        <a:xfrm>
          <a:off x="3876602" y="1648172"/>
          <a:ext cx="1055767" cy="682019"/>
        </a:xfrm>
        <a:custGeom>
          <a:avLst/>
          <a:gdLst/>
          <a:ahLst/>
          <a:cxnLst/>
          <a:rect l="0" t="0" r="0" b="0"/>
          <a:pathLst>
            <a:path>
              <a:moveTo>
                <a:pt x="1055767" y="0"/>
              </a:moveTo>
              <a:lnTo>
                <a:pt x="1055767" y="682019"/>
              </a:lnTo>
              <a:lnTo>
                <a:pt x="0" y="682019"/>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ACCEEA-637C-4BD9-A2CD-88107579B7E2}">
      <dsp:nvSpPr>
        <dsp:cNvPr id="0" name=""/>
        <dsp:cNvSpPr/>
      </dsp:nvSpPr>
      <dsp:spPr>
        <a:xfrm>
          <a:off x="4932370" y="1648172"/>
          <a:ext cx="4230063" cy="2318109"/>
        </a:xfrm>
        <a:custGeom>
          <a:avLst/>
          <a:gdLst/>
          <a:ahLst/>
          <a:cxnLst/>
          <a:rect l="0" t="0" r="0" b="0"/>
          <a:pathLst>
            <a:path>
              <a:moveTo>
                <a:pt x="0" y="0"/>
              </a:moveTo>
              <a:lnTo>
                <a:pt x="0" y="2171280"/>
              </a:lnTo>
              <a:lnTo>
                <a:pt x="4230063" y="2171280"/>
              </a:lnTo>
              <a:lnTo>
                <a:pt x="4230063" y="2318109"/>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0EE5D33-F749-4E21-A027-1F185E622DCA}">
      <dsp:nvSpPr>
        <dsp:cNvPr id="0" name=""/>
        <dsp:cNvSpPr/>
      </dsp:nvSpPr>
      <dsp:spPr>
        <a:xfrm>
          <a:off x="4932370" y="1648172"/>
          <a:ext cx="2538037" cy="2318109"/>
        </a:xfrm>
        <a:custGeom>
          <a:avLst/>
          <a:gdLst/>
          <a:ahLst/>
          <a:cxnLst/>
          <a:rect l="0" t="0" r="0" b="0"/>
          <a:pathLst>
            <a:path>
              <a:moveTo>
                <a:pt x="0" y="0"/>
              </a:moveTo>
              <a:lnTo>
                <a:pt x="0" y="2171280"/>
              </a:lnTo>
              <a:lnTo>
                <a:pt x="2538037" y="2171280"/>
              </a:lnTo>
              <a:lnTo>
                <a:pt x="2538037" y="2318109"/>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F8C600-52FE-4129-B6F6-A3B7AE6BEB3E}">
      <dsp:nvSpPr>
        <dsp:cNvPr id="0" name=""/>
        <dsp:cNvSpPr/>
      </dsp:nvSpPr>
      <dsp:spPr>
        <a:xfrm>
          <a:off x="4932370" y="1648172"/>
          <a:ext cx="796552" cy="2341028"/>
        </a:xfrm>
        <a:custGeom>
          <a:avLst/>
          <a:gdLst/>
          <a:ahLst/>
          <a:cxnLst/>
          <a:rect l="0" t="0" r="0" b="0"/>
          <a:pathLst>
            <a:path>
              <a:moveTo>
                <a:pt x="0" y="0"/>
              </a:moveTo>
              <a:lnTo>
                <a:pt x="0" y="2194200"/>
              </a:lnTo>
              <a:lnTo>
                <a:pt x="796552" y="2194200"/>
              </a:lnTo>
              <a:lnTo>
                <a:pt x="796552" y="2341028"/>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C2E0E50-7FE5-4E28-B29B-2E63FEA9407D}">
      <dsp:nvSpPr>
        <dsp:cNvPr id="0" name=""/>
        <dsp:cNvSpPr/>
      </dsp:nvSpPr>
      <dsp:spPr>
        <a:xfrm>
          <a:off x="4086357" y="1648172"/>
          <a:ext cx="846012" cy="2318109"/>
        </a:xfrm>
        <a:custGeom>
          <a:avLst/>
          <a:gdLst/>
          <a:ahLst/>
          <a:cxnLst/>
          <a:rect l="0" t="0" r="0" b="0"/>
          <a:pathLst>
            <a:path>
              <a:moveTo>
                <a:pt x="846012" y="0"/>
              </a:moveTo>
              <a:lnTo>
                <a:pt x="846012" y="2171280"/>
              </a:lnTo>
              <a:lnTo>
                <a:pt x="0" y="2171280"/>
              </a:lnTo>
              <a:lnTo>
                <a:pt x="0" y="2318109"/>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C1132BA-D009-4B1A-A6F7-B7F90A882646}">
      <dsp:nvSpPr>
        <dsp:cNvPr id="0" name=""/>
        <dsp:cNvSpPr/>
      </dsp:nvSpPr>
      <dsp:spPr>
        <a:xfrm>
          <a:off x="2394332" y="1648172"/>
          <a:ext cx="2538037" cy="2318109"/>
        </a:xfrm>
        <a:custGeom>
          <a:avLst/>
          <a:gdLst/>
          <a:ahLst/>
          <a:cxnLst/>
          <a:rect l="0" t="0" r="0" b="0"/>
          <a:pathLst>
            <a:path>
              <a:moveTo>
                <a:pt x="2538037" y="0"/>
              </a:moveTo>
              <a:lnTo>
                <a:pt x="2538037" y="2171280"/>
              </a:lnTo>
              <a:lnTo>
                <a:pt x="0" y="2171280"/>
              </a:lnTo>
              <a:lnTo>
                <a:pt x="0" y="2318109"/>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9B2F08B-4D01-4473-B642-07777CEA7188}">
      <dsp:nvSpPr>
        <dsp:cNvPr id="0" name=""/>
        <dsp:cNvSpPr/>
      </dsp:nvSpPr>
      <dsp:spPr>
        <a:xfrm>
          <a:off x="702307" y="1648172"/>
          <a:ext cx="4230063" cy="2318109"/>
        </a:xfrm>
        <a:custGeom>
          <a:avLst/>
          <a:gdLst/>
          <a:ahLst/>
          <a:cxnLst/>
          <a:rect l="0" t="0" r="0" b="0"/>
          <a:pathLst>
            <a:path>
              <a:moveTo>
                <a:pt x="4230063" y="0"/>
              </a:moveTo>
              <a:lnTo>
                <a:pt x="4230063" y="2171280"/>
              </a:lnTo>
              <a:lnTo>
                <a:pt x="0" y="2171280"/>
              </a:lnTo>
              <a:lnTo>
                <a:pt x="0" y="2318109"/>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ED2C8F-06D6-4393-A169-336AFC0E8A28}">
      <dsp:nvSpPr>
        <dsp:cNvPr id="0" name=""/>
        <dsp:cNvSpPr/>
      </dsp:nvSpPr>
      <dsp:spPr>
        <a:xfrm>
          <a:off x="4233186" y="948988"/>
          <a:ext cx="1398367" cy="69918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TW" altLang="en-US" sz="2600" kern="1200" dirty="0" smtClean="0"/>
            <a:t>店長</a:t>
          </a:r>
          <a:endParaRPr lang="zh-TW" altLang="en-US" sz="2600" kern="1200" dirty="0"/>
        </a:p>
      </dsp:txBody>
      <dsp:txXfrm>
        <a:off x="4233186" y="948988"/>
        <a:ext cx="1398367" cy="699183"/>
      </dsp:txXfrm>
    </dsp:sp>
    <dsp:sp modelId="{93E89655-5340-4F3C-86BE-113183DDAAEF}">
      <dsp:nvSpPr>
        <dsp:cNvPr id="0" name=""/>
        <dsp:cNvSpPr/>
      </dsp:nvSpPr>
      <dsp:spPr>
        <a:xfrm>
          <a:off x="3123" y="3966281"/>
          <a:ext cx="1398367" cy="69918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TW" altLang="en-US" sz="2600" kern="1200" dirty="0" smtClean="0"/>
            <a:t>內場</a:t>
          </a:r>
          <a:endParaRPr lang="zh-TW" altLang="en-US" sz="2600" kern="1200" dirty="0"/>
        </a:p>
      </dsp:txBody>
      <dsp:txXfrm>
        <a:off x="3123" y="3966281"/>
        <a:ext cx="1398367" cy="699183"/>
      </dsp:txXfrm>
    </dsp:sp>
    <dsp:sp modelId="{DC65721A-B316-4E72-8D81-9545D2AEF0FE}">
      <dsp:nvSpPr>
        <dsp:cNvPr id="0" name=""/>
        <dsp:cNvSpPr/>
      </dsp:nvSpPr>
      <dsp:spPr>
        <a:xfrm>
          <a:off x="1695148" y="3966281"/>
          <a:ext cx="1398367" cy="69918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TW" altLang="en-US" sz="2600" kern="1200" dirty="0" smtClean="0"/>
            <a:t>內場</a:t>
          </a:r>
          <a:endParaRPr lang="zh-TW" altLang="en-US" sz="2600" kern="1200" dirty="0"/>
        </a:p>
      </dsp:txBody>
      <dsp:txXfrm>
        <a:off x="1695148" y="3966281"/>
        <a:ext cx="1398367" cy="699183"/>
      </dsp:txXfrm>
    </dsp:sp>
    <dsp:sp modelId="{74A08F2C-C283-471D-A5DC-B45C75C111B2}">
      <dsp:nvSpPr>
        <dsp:cNvPr id="0" name=""/>
        <dsp:cNvSpPr/>
      </dsp:nvSpPr>
      <dsp:spPr>
        <a:xfrm>
          <a:off x="3387173" y="3966281"/>
          <a:ext cx="1398367" cy="69918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TW" altLang="en-US" sz="2600" kern="1200" dirty="0" smtClean="0"/>
            <a:t>內場</a:t>
          </a:r>
          <a:endParaRPr lang="zh-TW" altLang="en-US" sz="2600" kern="1200" dirty="0"/>
        </a:p>
      </dsp:txBody>
      <dsp:txXfrm>
        <a:off x="3387173" y="3966281"/>
        <a:ext cx="1398367" cy="699183"/>
      </dsp:txXfrm>
    </dsp:sp>
    <dsp:sp modelId="{4315B834-B373-4042-86A6-BFE970591883}">
      <dsp:nvSpPr>
        <dsp:cNvPr id="0" name=""/>
        <dsp:cNvSpPr/>
      </dsp:nvSpPr>
      <dsp:spPr>
        <a:xfrm>
          <a:off x="5029738" y="3989201"/>
          <a:ext cx="1398367" cy="69918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TW" altLang="en-US" sz="2600" kern="1200" dirty="0" smtClean="0"/>
            <a:t>外場</a:t>
          </a:r>
          <a:endParaRPr lang="zh-TW" altLang="en-US" sz="2600" kern="1200" dirty="0"/>
        </a:p>
      </dsp:txBody>
      <dsp:txXfrm>
        <a:off x="5029738" y="3989201"/>
        <a:ext cx="1398367" cy="699183"/>
      </dsp:txXfrm>
    </dsp:sp>
    <dsp:sp modelId="{DCE2E637-306C-4B8A-BAC5-E546D0BEDF51}">
      <dsp:nvSpPr>
        <dsp:cNvPr id="0" name=""/>
        <dsp:cNvSpPr/>
      </dsp:nvSpPr>
      <dsp:spPr>
        <a:xfrm>
          <a:off x="6771224" y="3966281"/>
          <a:ext cx="1398367" cy="69918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TW" altLang="en-US" sz="2600" kern="1200" dirty="0" smtClean="0"/>
            <a:t>外場</a:t>
          </a:r>
          <a:endParaRPr lang="zh-TW" altLang="en-US" sz="2600" kern="1200" dirty="0"/>
        </a:p>
      </dsp:txBody>
      <dsp:txXfrm>
        <a:off x="6771224" y="3966281"/>
        <a:ext cx="1398367" cy="699183"/>
      </dsp:txXfrm>
    </dsp:sp>
    <dsp:sp modelId="{ACBCCE53-BE56-4145-9CC1-EC3A552B8837}">
      <dsp:nvSpPr>
        <dsp:cNvPr id="0" name=""/>
        <dsp:cNvSpPr/>
      </dsp:nvSpPr>
      <dsp:spPr>
        <a:xfrm>
          <a:off x="8463249" y="3966281"/>
          <a:ext cx="1398367" cy="69918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TW" altLang="en-US" sz="2600" kern="1200" dirty="0" smtClean="0"/>
            <a:t>外場</a:t>
          </a:r>
          <a:endParaRPr lang="zh-TW" altLang="en-US" sz="2600" kern="1200" dirty="0"/>
        </a:p>
      </dsp:txBody>
      <dsp:txXfrm>
        <a:off x="8463249" y="3966281"/>
        <a:ext cx="1398367" cy="699183"/>
      </dsp:txXfrm>
    </dsp:sp>
    <dsp:sp modelId="{DF834102-D6AC-493B-9647-2DE114F171A0}">
      <dsp:nvSpPr>
        <dsp:cNvPr id="0" name=""/>
        <dsp:cNvSpPr/>
      </dsp:nvSpPr>
      <dsp:spPr>
        <a:xfrm>
          <a:off x="2478234" y="1980599"/>
          <a:ext cx="1398367" cy="699183"/>
        </a:xfrm>
        <a:prstGeom prst="rect">
          <a:avLst/>
        </a:prstGeom>
        <a:solidFill>
          <a:schemeClr val="accent4">
            <a:hueOff val="0"/>
            <a:satOff val="0"/>
            <a:lumOff val="0"/>
            <a:alphaOff val="0"/>
          </a:schemeClr>
        </a:solidFill>
        <a:ln w="12700" cap="flat" cmpd="sng" algn="ctr">
          <a:solidFill>
            <a:schemeClr val="l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TW" altLang="en-US" sz="2600" kern="1200" dirty="0" smtClean="0"/>
            <a:t>經理</a:t>
          </a:r>
          <a:endParaRPr lang="zh-TW" altLang="en-US" sz="2600" kern="1200" dirty="0"/>
        </a:p>
      </dsp:txBody>
      <dsp:txXfrm>
        <a:off x="2478234" y="1980599"/>
        <a:ext cx="1398367" cy="699183"/>
      </dsp:txXfrm>
    </dsp:sp>
    <dsp:sp modelId="{70437E01-81F6-4F0B-916B-D27323A51930}">
      <dsp:nvSpPr>
        <dsp:cNvPr id="0" name=""/>
        <dsp:cNvSpPr/>
      </dsp:nvSpPr>
      <dsp:spPr>
        <a:xfrm>
          <a:off x="3316766" y="2868702"/>
          <a:ext cx="1398367" cy="699183"/>
        </a:xfrm>
        <a:prstGeom prst="rect">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TW" altLang="en-US" sz="2600" kern="1200" dirty="0" smtClean="0"/>
            <a:t>行政主廚</a:t>
          </a:r>
          <a:endParaRPr lang="zh-TW" altLang="en-US" sz="2600" kern="1200" dirty="0"/>
        </a:p>
      </dsp:txBody>
      <dsp:txXfrm>
        <a:off x="3316766" y="2868702"/>
        <a:ext cx="1398367" cy="69918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B0DA41-FC23-4754-B554-1B0AAE9A713E}">
      <dsp:nvSpPr>
        <dsp:cNvPr id="0" name=""/>
        <dsp:cNvSpPr/>
      </dsp:nvSpPr>
      <dsp:spPr>
        <a:xfrm>
          <a:off x="460" y="0"/>
          <a:ext cx="9957610" cy="6067237"/>
        </a:xfrm>
        <a:prstGeom prst="quadArrow">
          <a:avLst>
            <a:gd name="adj1" fmla="val 2000"/>
            <a:gd name="adj2" fmla="val 4000"/>
            <a:gd name="adj3" fmla="val 5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9B9D86-8C26-4AE1-9406-BA779DADD321}">
      <dsp:nvSpPr>
        <dsp:cNvPr id="0" name=""/>
        <dsp:cNvSpPr/>
      </dsp:nvSpPr>
      <dsp:spPr>
        <a:xfrm>
          <a:off x="33715" y="294989"/>
          <a:ext cx="4726668" cy="242689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50000"/>
            </a:lnSpc>
            <a:spcBef>
              <a:spcPct val="0"/>
            </a:spcBef>
            <a:spcAft>
              <a:spcPct val="35000"/>
            </a:spcAft>
          </a:pPr>
          <a:r>
            <a:rPr lang="zh-TW" altLang="en-US" sz="2000" kern="1200" dirty="0" smtClean="0"/>
            <a:t> 內部優勢</a:t>
          </a:r>
          <a:endParaRPr lang="en-US" altLang="zh-TW" sz="2000" kern="1200" dirty="0" smtClean="0"/>
        </a:p>
        <a:p>
          <a:pPr lvl="0" algn="l" defTabSz="889000">
            <a:lnSpc>
              <a:spcPct val="50000"/>
            </a:lnSpc>
            <a:spcBef>
              <a:spcPct val="0"/>
            </a:spcBef>
            <a:spcAft>
              <a:spcPct val="35000"/>
            </a:spcAft>
          </a:pPr>
          <a:r>
            <a:rPr lang="zh-TW" altLang="en-US" sz="2000" kern="1200" dirty="0" smtClean="0"/>
            <a:t> </a:t>
          </a:r>
          <a:r>
            <a:rPr lang="en-US" altLang="zh-TW" sz="2000" kern="1200" dirty="0" smtClean="0"/>
            <a:t>1.</a:t>
          </a:r>
          <a:r>
            <a:rPr lang="zh-TW" altLang="en-US" sz="2000" kern="1200" dirty="0" smtClean="0"/>
            <a:t>價格適中</a:t>
          </a:r>
          <a:endParaRPr lang="en-US" altLang="zh-TW" sz="2000" kern="1200" dirty="0" smtClean="0"/>
        </a:p>
        <a:p>
          <a:pPr lvl="0" algn="l" defTabSz="889000">
            <a:lnSpc>
              <a:spcPct val="50000"/>
            </a:lnSpc>
            <a:spcBef>
              <a:spcPct val="0"/>
            </a:spcBef>
            <a:spcAft>
              <a:spcPct val="35000"/>
            </a:spcAft>
          </a:pPr>
          <a:r>
            <a:rPr lang="zh-TW" altLang="en-US" sz="2000" kern="1200" dirty="0" smtClean="0"/>
            <a:t> </a:t>
          </a:r>
          <a:r>
            <a:rPr lang="en-US" altLang="zh-TW" sz="2000" kern="1200" dirty="0" smtClean="0"/>
            <a:t>2.</a:t>
          </a:r>
          <a:r>
            <a:rPr lang="zh-TW" altLang="en-US" sz="2000" kern="1200" dirty="0" smtClean="0"/>
            <a:t>沒有淡旺季</a:t>
          </a:r>
          <a:endParaRPr lang="en-US" altLang="zh-TW" sz="2000" kern="1200" dirty="0" smtClean="0"/>
        </a:p>
        <a:p>
          <a:pPr lvl="0" algn="l" defTabSz="889000">
            <a:lnSpc>
              <a:spcPct val="50000"/>
            </a:lnSpc>
            <a:spcBef>
              <a:spcPct val="0"/>
            </a:spcBef>
            <a:spcAft>
              <a:spcPct val="35000"/>
            </a:spcAft>
          </a:pPr>
          <a:r>
            <a:rPr lang="zh-TW" altLang="en-US" sz="2000" kern="1200" dirty="0" smtClean="0"/>
            <a:t> </a:t>
          </a:r>
          <a:r>
            <a:rPr lang="en-US" altLang="zh-TW" sz="2000" kern="1200" dirty="0" smtClean="0"/>
            <a:t>3.</a:t>
          </a:r>
          <a:r>
            <a:rPr lang="zh-TW" altLang="en-US" sz="2000" kern="1200" dirty="0" smtClean="0"/>
            <a:t>餐點種類多</a:t>
          </a:r>
          <a:endParaRPr lang="en-US" altLang="zh-TW" sz="2000" kern="1200" dirty="0" smtClean="0"/>
        </a:p>
        <a:p>
          <a:pPr lvl="0" algn="l" defTabSz="889000">
            <a:lnSpc>
              <a:spcPct val="50000"/>
            </a:lnSpc>
            <a:spcBef>
              <a:spcPct val="0"/>
            </a:spcBef>
            <a:spcAft>
              <a:spcPct val="35000"/>
            </a:spcAft>
          </a:pPr>
          <a:r>
            <a:rPr lang="zh-TW" altLang="en-US" sz="2000" kern="1200" dirty="0" smtClean="0"/>
            <a:t> </a:t>
          </a:r>
          <a:r>
            <a:rPr lang="en-US" altLang="zh-TW" sz="2000" kern="1200" dirty="0" smtClean="0"/>
            <a:t>4.</a:t>
          </a:r>
          <a:r>
            <a:rPr lang="zh-TW" altLang="en-US" sz="2000" kern="1200" dirty="0" smtClean="0"/>
            <a:t>採高品質的用餐環境</a:t>
          </a:r>
          <a:endParaRPr lang="zh-TW" altLang="en-US" sz="2000" kern="1200" dirty="0"/>
        </a:p>
      </dsp:txBody>
      <dsp:txXfrm>
        <a:off x="152186" y="413460"/>
        <a:ext cx="4489726" cy="2189952"/>
      </dsp:txXfrm>
    </dsp:sp>
    <dsp:sp modelId="{B3693E74-8A42-448F-A098-94A4E673A4D9}">
      <dsp:nvSpPr>
        <dsp:cNvPr id="0" name=""/>
        <dsp:cNvSpPr/>
      </dsp:nvSpPr>
      <dsp:spPr>
        <a:xfrm>
          <a:off x="5150362" y="326344"/>
          <a:ext cx="4754432" cy="2426894"/>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50000"/>
            </a:lnSpc>
            <a:spcBef>
              <a:spcPct val="0"/>
            </a:spcBef>
            <a:spcAft>
              <a:spcPct val="35000"/>
            </a:spcAft>
          </a:pPr>
          <a:r>
            <a:rPr lang="en-US" altLang="zh-TW" sz="2000" b="0" kern="1200" dirty="0" smtClean="0"/>
            <a:t> </a:t>
          </a:r>
          <a:r>
            <a:rPr lang="zh-TW" sz="2000" b="0" kern="1200" dirty="0" smtClean="0"/>
            <a:t>內部劣勢</a:t>
          </a:r>
          <a:endParaRPr lang="en-US" altLang="zh-TW" sz="2000" b="0" kern="1200" dirty="0" smtClean="0"/>
        </a:p>
        <a:p>
          <a:pPr lvl="0" algn="l" defTabSz="889000">
            <a:lnSpc>
              <a:spcPct val="50000"/>
            </a:lnSpc>
            <a:spcBef>
              <a:spcPct val="0"/>
            </a:spcBef>
            <a:spcAft>
              <a:spcPct val="35000"/>
            </a:spcAft>
          </a:pPr>
          <a:r>
            <a:rPr lang="en-US" altLang="zh-TW" sz="2000" b="0" kern="1200" dirty="0" smtClean="0"/>
            <a:t> 1.</a:t>
          </a:r>
          <a:r>
            <a:rPr lang="zh-TW" altLang="zh-TW" sz="2000" b="0" kern="1200" dirty="0" smtClean="0"/>
            <a:t>沒有加盟，無法獲得規模經濟</a:t>
          </a:r>
        </a:p>
        <a:p>
          <a:pPr lvl="0" algn="l" defTabSz="889000">
            <a:lnSpc>
              <a:spcPct val="50000"/>
            </a:lnSpc>
            <a:spcBef>
              <a:spcPct val="0"/>
            </a:spcBef>
            <a:spcAft>
              <a:spcPct val="35000"/>
            </a:spcAft>
          </a:pPr>
          <a:r>
            <a:rPr lang="en-US" altLang="zh-TW" sz="2000" b="0" kern="1200" dirty="0" smtClean="0"/>
            <a:t> 2.</a:t>
          </a:r>
          <a:r>
            <a:rPr lang="zh-TW" altLang="zh-TW" sz="2000" b="0" kern="1200" dirty="0" smtClean="0"/>
            <a:t>開店初期知名度低</a:t>
          </a:r>
        </a:p>
        <a:p>
          <a:pPr lvl="0" algn="l" defTabSz="889000">
            <a:lnSpc>
              <a:spcPct val="50000"/>
            </a:lnSpc>
            <a:spcBef>
              <a:spcPct val="0"/>
            </a:spcBef>
            <a:spcAft>
              <a:spcPct val="35000"/>
            </a:spcAft>
          </a:pPr>
          <a:r>
            <a:rPr lang="en-US" altLang="zh-TW" sz="2000" b="0" kern="1200" dirty="0" smtClean="0"/>
            <a:t> 3.</a:t>
          </a:r>
          <a:r>
            <a:rPr lang="zh-TW" altLang="zh-TW" sz="2000" b="0" kern="1200" dirty="0" smtClean="0"/>
            <a:t>員工缺乏訓練及餐飲經驗</a:t>
          </a:r>
        </a:p>
        <a:p>
          <a:pPr lvl="0" algn="l" defTabSz="889000">
            <a:lnSpc>
              <a:spcPct val="50000"/>
            </a:lnSpc>
            <a:spcBef>
              <a:spcPct val="0"/>
            </a:spcBef>
            <a:spcAft>
              <a:spcPct val="35000"/>
            </a:spcAft>
          </a:pPr>
          <a:r>
            <a:rPr lang="en-US" altLang="zh-TW" sz="2000" b="0" kern="1200" dirty="0" smtClean="0"/>
            <a:t> 4.</a:t>
          </a:r>
          <a:r>
            <a:rPr lang="zh-TW" altLang="zh-TW" sz="2000" b="0" kern="1200" dirty="0" smtClean="0"/>
            <a:t>創業初期資金不多</a:t>
          </a:r>
        </a:p>
      </dsp:txBody>
      <dsp:txXfrm>
        <a:off x="5268833" y="444815"/>
        <a:ext cx="4517490" cy="2189952"/>
      </dsp:txXfrm>
    </dsp:sp>
    <dsp:sp modelId="{F9D7BD80-7717-4F7B-AA99-70BBACB65F68}">
      <dsp:nvSpPr>
        <dsp:cNvPr id="0" name=""/>
        <dsp:cNvSpPr/>
      </dsp:nvSpPr>
      <dsp:spPr>
        <a:xfrm>
          <a:off x="35268" y="3266454"/>
          <a:ext cx="4723562" cy="2426894"/>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altLang="zh-TW" sz="2000" b="0" kern="1200" dirty="0" smtClean="0"/>
            <a:t> </a:t>
          </a:r>
          <a:r>
            <a:rPr lang="zh-TW" sz="2000" b="0" kern="1200" dirty="0" smtClean="0"/>
            <a:t>外部機會</a:t>
          </a:r>
          <a:endParaRPr lang="en-US" altLang="zh-TW" sz="2000" b="0" kern="1200" dirty="0" smtClean="0"/>
        </a:p>
        <a:p>
          <a:pPr lvl="0" algn="l" defTabSz="889000">
            <a:lnSpc>
              <a:spcPct val="50000"/>
            </a:lnSpc>
            <a:spcBef>
              <a:spcPct val="0"/>
            </a:spcBef>
            <a:spcAft>
              <a:spcPct val="35000"/>
            </a:spcAft>
          </a:pPr>
          <a:r>
            <a:rPr lang="en-US" altLang="zh-TW" sz="2000" b="0" kern="1200" dirty="0" smtClean="0"/>
            <a:t> 1.</a:t>
          </a:r>
          <a:r>
            <a:rPr lang="zh-TW" sz="2000" b="0" kern="1200" dirty="0" smtClean="0"/>
            <a:t>現代客群注重精緻美食</a:t>
          </a:r>
        </a:p>
        <a:p>
          <a:pPr lvl="0" algn="l" defTabSz="889000">
            <a:lnSpc>
              <a:spcPct val="50000"/>
            </a:lnSpc>
            <a:spcBef>
              <a:spcPct val="0"/>
            </a:spcBef>
            <a:spcAft>
              <a:spcPct val="35000"/>
            </a:spcAft>
          </a:pPr>
          <a:r>
            <a:rPr lang="en-US" altLang="zh-TW" sz="2000" b="0" kern="1200" dirty="0" smtClean="0"/>
            <a:t> 2.</a:t>
          </a:r>
          <a:r>
            <a:rPr lang="zh-TW" sz="2000" b="0" kern="1200" dirty="0" smtClean="0"/>
            <a:t>市場資訊流通</a:t>
          </a:r>
          <a:r>
            <a:rPr lang="en-US" altLang="zh-TW" sz="2000" b="0" kern="1200" dirty="0" smtClean="0"/>
            <a:t>,</a:t>
          </a:r>
          <a:r>
            <a:rPr lang="zh-TW" sz="2000" b="0" kern="1200" dirty="0" smtClean="0"/>
            <a:t>容易進入市場</a:t>
          </a:r>
        </a:p>
        <a:p>
          <a:pPr lvl="0" algn="l" defTabSz="889000">
            <a:lnSpc>
              <a:spcPct val="50000"/>
            </a:lnSpc>
            <a:spcBef>
              <a:spcPct val="0"/>
            </a:spcBef>
            <a:spcAft>
              <a:spcPct val="35000"/>
            </a:spcAft>
          </a:pPr>
          <a:r>
            <a:rPr lang="en-US" altLang="zh-TW" sz="2000" b="0" kern="1200" dirty="0" smtClean="0"/>
            <a:t> 3.</a:t>
          </a:r>
          <a:r>
            <a:rPr lang="zh-TW" sz="2000" b="0" kern="1200" dirty="0" smtClean="0"/>
            <a:t>外食人口逐漸增加</a:t>
          </a:r>
        </a:p>
        <a:p>
          <a:pPr lvl="0" algn="l" defTabSz="889000">
            <a:lnSpc>
              <a:spcPct val="50000"/>
            </a:lnSpc>
            <a:spcBef>
              <a:spcPct val="0"/>
            </a:spcBef>
            <a:spcAft>
              <a:spcPct val="35000"/>
            </a:spcAft>
          </a:pPr>
          <a:r>
            <a:rPr lang="en-US" altLang="zh-TW" sz="2000" b="0" kern="1200" dirty="0" smtClean="0"/>
            <a:t> 4.</a:t>
          </a:r>
          <a:r>
            <a:rPr lang="zh-TW" sz="2000" b="0" kern="1200" dirty="0" smtClean="0"/>
            <a:t>電子商務蓬勃發展</a:t>
          </a:r>
        </a:p>
        <a:p>
          <a:pPr lvl="0" algn="l" defTabSz="889000">
            <a:lnSpc>
              <a:spcPct val="50000"/>
            </a:lnSpc>
            <a:spcBef>
              <a:spcPct val="0"/>
            </a:spcBef>
            <a:spcAft>
              <a:spcPct val="35000"/>
            </a:spcAft>
          </a:pPr>
          <a:r>
            <a:rPr lang="en-US" altLang="zh-TW" sz="2000" b="0" kern="1200" dirty="0" smtClean="0"/>
            <a:t> 5.</a:t>
          </a:r>
          <a:r>
            <a:rPr lang="zh-TW" sz="2000" b="0" kern="1200" dirty="0" smtClean="0"/>
            <a:t>近年外送產業興起</a:t>
          </a:r>
          <a:endParaRPr lang="zh-TW" altLang="en-US" sz="2000" b="0" kern="1200" dirty="0"/>
        </a:p>
      </dsp:txBody>
      <dsp:txXfrm>
        <a:off x="153739" y="3384925"/>
        <a:ext cx="4486620" cy="2189952"/>
      </dsp:txXfrm>
    </dsp:sp>
    <dsp:sp modelId="{6AC22CB9-FB2F-4C71-9588-624553F8FF43}">
      <dsp:nvSpPr>
        <dsp:cNvPr id="0" name=""/>
        <dsp:cNvSpPr/>
      </dsp:nvSpPr>
      <dsp:spPr>
        <a:xfrm>
          <a:off x="5190151" y="3302785"/>
          <a:ext cx="4747176" cy="242689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50000"/>
            </a:lnSpc>
            <a:spcBef>
              <a:spcPct val="0"/>
            </a:spcBef>
            <a:spcAft>
              <a:spcPct val="35000"/>
            </a:spcAft>
          </a:pPr>
          <a:r>
            <a:rPr lang="en-US" altLang="zh-TW" sz="2000" b="0" kern="1200" dirty="0" smtClean="0"/>
            <a:t> </a:t>
          </a:r>
          <a:r>
            <a:rPr lang="zh-TW" sz="2000" b="0" kern="1200" dirty="0" smtClean="0"/>
            <a:t>外部威脅</a:t>
          </a:r>
          <a:endParaRPr lang="en-US" altLang="zh-TW" sz="2000" b="0" kern="1200" dirty="0" smtClean="0"/>
        </a:p>
        <a:p>
          <a:pPr lvl="0" algn="l" defTabSz="889000">
            <a:lnSpc>
              <a:spcPct val="50000"/>
            </a:lnSpc>
            <a:spcBef>
              <a:spcPct val="0"/>
            </a:spcBef>
            <a:spcAft>
              <a:spcPct val="35000"/>
            </a:spcAft>
          </a:pPr>
          <a:r>
            <a:rPr lang="en-US" altLang="zh-TW" sz="2000" b="0" kern="1200" dirty="0" smtClean="0"/>
            <a:t> 1.</a:t>
          </a:r>
          <a:r>
            <a:rPr lang="zh-TW" sz="2000" b="0" kern="1200" dirty="0" smtClean="0"/>
            <a:t>早午餐店數量多，競爭力高</a:t>
          </a:r>
          <a:endParaRPr lang="en-US" altLang="zh-TW" sz="2000" b="0" kern="1200" dirty="0" smtClean="0"/>
        </a:p>
        <a:p>
          <a:pPr lvl="0" algn="l" defTabSz="889000">
            <a:lnSpc>
              <a:spcPct val="50000"/>
            </a:lnSpc>
            <a:spcBef>
              <a:spcPct val="0"/>
            </a:spcBef>
            <a:spcAft>
              <a:spcPct val="35000"/>
            </a:spcAft>
          </a:pPr>
          <a:endParaRPr lang="en-US" altLang="zh-TW" sz="2000" b="0" kern="1200" dirty="0" smtClean="0"/>
        </a:p>
        <a:p>
          <a:pPr lvl="0" algn="l" defTabSz="889000">
            <a:lnSpc>
              <a:spcPct val="50000"/>
            </a:lnSpc>
            <a:spcBef>
              <a:spcPct val="0"/>
            </a:spcBef>
            <a:spcAft>
              <a:spcPct val="35000"/>
            </a:spcAft>
          </a:pPr>
          <a:endParaRPr lang="en-US" altLang="zh-TW" sz="2000" b="0" kern="1200" dirty="0" smtClean="0"/>
        </a:p>
        <a:p>
          <a:pPr lvl="0" algn="l" defTabSz="889000">
            <a:lnSpc>
              <a:spcPct val="50000"/>
            </a:lnSpc>
            <a:spcBef>
              <a:spcPct val="0"/>
            </a:spcBef>
            <a:spcAft>
              <a:spcPct val="35000"/>
            </a:spcAft>
          </a:pPr>
          <a:endParaRPr lang="en-US" altLang="zh-TW" sz="2000" b="0" kern="1200" dirty="0" smtClean="0"/>
        </a:p>
        <a:p>
          <a:pPr lvl="0" algn="l" defTabSz="889000">
            <a:lnSpc>
              <a:spcPct val="50000"/>
            </a:lnSpc>
            <a:spcBef>
              <a:spcPct val="0"/>
            </a:spcBef>
            <a:spcAft>
              <a:spcPct val="35000"/>
            </a:spcAft>
          </a:pPr>
          <a:endParaRPr lang="en-US" altLang="zh-TW" sz="2000" b="0" kern="1200" dirty="0" smtClean="0"/>
        </a:p>
        <a:p>
          <a:pPr lvl="0" algn="l" defTabSz="889000">
            <a:lnSpc>
              <a:spcPct val="50000"/>
            </a:lnSpc>
            <a:spcBef>
              <a:spcPct val="0"/>
            </a:spcBef>
            <a:spcAft>
              <a:spcPct val="35000"/>
            </a:spcAft>
          </a:pPr>
          <a:endParaRPr lang="zh-TW" altLang="en-US" sz="2000" b="0" kern="1200" dirty="0"/>
        </a:p>
      </dsp:txBody>
      <dsp:txXfrm>
        <a:off x="5308622" y="3421256"/>
        <a:ext cx="4510234" cy="2189952"/>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pg>
</file>

<file path=ppt/media/image13.jpg>
</file>

<file path=ppt/media/image14.png>
</file>

<file path=ppt/media/image15.jpg>
</file>

<file path=ppt/media/image16.jpeg>
</file>

<file path=ppt/media/image17.jpg>
</file>

<file path=ppt/media/image18.png>
</file>

<file path=ppt/media/image19.png>
</file>

<file path=ppt/media/image2.png>
</file>

<file path=ppt/media/image20.png>
</file>

<file path=ppt/media/image21.png>
</file>

<file path=ppt/media/image22.jp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169CB3-B56F-4919-B8CC-CF047B918F4B}" type="datetimeFigureOut">
              <a:rPr lang="zh-CN" altLang="en-US" smtClean="0"/>
              <a:t>2020/1/1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3092B1-660E-45CA-91D6-45756970047F}" type="slidenum">
              <a:rPr lang="zh-CN" altLang="en-US" smtClean="0"/>
              <a:t>‹#›</a:t>
            </a:fld>
            <a:endParaRPr lang="zh-CN" altLang="en-US"/>
          </a:p>
        </p:txBody>
      </p:sp>
    </p:spTree>
    <p:extLst>
      <p:ext uri="{BB962C8B-B14F-4D97-AF65-F5344CB8AC3E}">
        <p14:creationId xmlns:p14="http://schemas.microsoft.com/office/powerpoint/2010/main" val="29724398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a:t>
            </a:fld>
            <a:endParaRPr lang="zh-CN" altLang="en-US"/>
          </a:p>
        </p:txBody>
      </p:sp>
    </p:spTree>
    <p:extLst>
      <p:ext uri="{BB962C8B-B14F-4D97-AF65-F5344CB8AC3E}">
        <p14:creationId xmlns:p14="http://schemas.microsoft.com/office/powerpoint/2010/main" val="222851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11</a:t>
            </a:fld>
            <a:endParaRPr lang="zh-CN" altLang="en-US"/>
          </a:p>
        </p:txBody>
      </p:sp>
    </p:spTree>
    <p:extLst>
      <p:ext uri="{BB962C8B-B14F-4D97-AF65-F5344CB8AC3E}">
        <p14:creationId xmlns:p14="http://schemas.microsoft.com/office/powerpoint/2010/main" val="13386024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12</a:t>
            </a:fld>
            <a:endParaRPr lang="zh-CN" altLang="en-US"/>
          </a:p>
        </p:txBody>
      </p:sp>
    </p:spTree>
    <p:extLst>
      <p:ext uri="{BB962C8B-B14F-4D97-AF65-F5344CB8AC3E}">
        <p14:creationId xmlns:p14="http://schemas.microsoft.com/office/powerpoint/2010/main" val="1342483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13</a:t>
            </a:fld>
            <a:endParaRPr lang="zh-CN" altLang="en-US"/>
          </a:p>
        </p:txBody>
      </p:sp>
    </p:spTree>
    <p:extLst>
      <p:ext uri="{BB962C8B-B14F-4D97-AF65-F5344CB8AC3E}">
        <p14:creationId xmlns:p14="http://schemas.microsoft.com/office/powerpoint/2010/main" val="8716722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14</a:t>
            </a:fld>
            <a:endParaRPr lang="zh-CN" altLang="en-US"/>
          </a:p>
        </p:txBody>
      </p:sp>
    </p:spTree>
    <p:extLst>
      <p:ext uri="{BB962C8B-B14F-4D97-AF65-F5344CB8AC3E}">
        <p14:creationId xmlns:p14="http://schemas.microsoft.com/office/powerpoint/2010/main" val="104552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15</a:t>
            </a:fld>
            <a:endParaRPr lang="zh-CN" altLang="en-US"/>
          </a:p>
        </p:txBody>
      </p:sp>
    </p:spTree>
    <p:extLst>
      <p:ext uri="{BB962C8B-B14F-4D97-AF65-F5344CB8AC3E}">
        <p14:creationId xmlns:p14="http://schemas.microsoft.com/office/powerpoint/2010/main" val="4639543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16</a:t>
            </a:fld>
            <a:endParaRPr lang="zh-CN" altLang="en-US"/>
          </a:p>
        </p:txBody>
      </p:sp>
    </p:spTree>
    <p:extLst>
      <p:ext uri="{BB962C8B-B14F-4D97-AF65-F5344CB8AC3E}">
        <p14:creationId xmlns:p14="http://schemas.microsoft.com/office/powerpoint/2010/main" val="33754519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17</a:t>
            </a:fld>
            <a:endParaRPr lang="zh-CN" altLang="en-US"/>
          </a:p>
        </p:txBody>
      </p:sp>
    </p:spTree>
    <p:extLst>
      <p:ext uri="{BB962C8B-B14F-4D97-AF65-F5344CB8AC3E}">
        <p14:creationId xmlns:p14="http://schemas.microsoft.com/office/powerpoint/2010/main" val="14413464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18</a:t>
            </a:fld>
            <a:endParaRPr lang="zh-CN" altLang="en-US"/>
          </a:p>
        </p:txBody>
      </p:sp>
    </p:spTree>
    <p:extLst>
      <p:ext uri="{BB962C8B-B14F-4D97-AF65-F5344CB8AC3E}">
        <p14:creationId xmlns:p14="http://schemas.microsoft.com/office/powerpoint/2010/main" val="12839646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19</a:t>
            </a:fld>
            <a:endParaRPr lang="zh-CN" altLang="en-US"/>
          </a:p>
        </p:txBody>
      </p:sp>
    </p:spTree>
    <p:extLst>
      <p:ext uri="{BB962C8B-B14F-4D97-AF65-F5344CB8AC3E}">
        <p14:creationId xmlns:p14="http://schemas.microsoft.com/office/powerpoint/2010/main" val="1380082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20</a:t>
            </a:fld>
            <a:endParaRPr lang="zh-CN" altLang="en-US"/>
          </a:p>
        </p:txBody>
      </p:sp>
    </p:spTree>
    <p:extLst>
      <p:ext uri="{BB962C8B-B14F-4D97-AF65-F5344CB8AC3E}">
        <p14:creationId xmlns:p14="http://schemas.microsoft.com/office/powerpoint/2010/main" val="3428066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3</a:t>
            </a:fld>
            <a:endParaRPr lang="zh-CN" altLang="en-US"/>
          </a:p>
        </p:txBody>
      </p:sp>
    </p:spTree>
    <p:extLst>
      <p:ext uri="{BB962C8B-B14F-4D97-AF65-F5344CB8AC3E}">
        <p14:creationId xmlns:p14="http://schemas.microsoft.com/office/powerpoint/2010/main" val="36557705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21</a:t>
            </a:fld>
            <a:endParaRPr lang="zh-CN" altLang="en-US"/>
          </a:p>
        </p:txBody>
      </p:sp>
    </p:spTree>
    <p:extLst>
      <p:ext uri="{BB962C8B-B14F-4D97-AF65-F5344CB8AC3E}">
        <p14:creationId xmlns:p14="http://schemas.microsoft.com/office/powerpoint/2010/main" val="27263813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22</a:t>
            </a:fld>
            <a:endParaRPr lang="zh-CN" altLang="en-US"/>
          </a:p>
        </p:txBody>
      </p:sp>
    </p:spTree>
    <p:extLst>
      <p:ext uri="{BB962C8B-B14F-4D97-AF65-F5344CB8AC3E}">
        <p14:creationId xmlns:p14="http://schemas.microsoft.com/office/powerpoint/2010/main" val="28379685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23</a:t>
            </a:fld>
            <a:endParaRPr lang="zh-CN" altLang="en-US"/>
          </a:p>
        </p:txBody>
      </p:sp>
    </p:spTree>
    <p:extLst>
      <p:ext uri="{BB962C8B-B14F-4D97-AF65-F5344CB8AC3E}">
        <p14:creationId xmlns:p14="http://schemas.microsoft.com/office/powerpoint/2010/main" val="2118058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24</a:t>
            </a:fld>
            <a:endParaRPr lang="zh-CN" altLang="en-US"/>
          </a:p>
        </p:txBody>
      </p:sp>
    </p:spTree>
    <p:extLst>
      <p:ext uri="{BB962C8B-B14F-4D97-AF65-F5344CB8AC3E}">
        <p14:creationId xmlns:p14="http://schemas.microsoft.com/office/powerpoint/2010/main" val="14078361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25</a:t>
            </a:fld>
            <a:endParaRPr lang="zh-CN" altLang="en-US"/>
          </a:p>
        </p:txBody>
      </p:sp>
    </p:spTree>
    <p:extLst>
      <p:ext uri="{BB962C8B-B14F-4D97-AF65-F5344CB8AC3E}">
        <p14:creationId xmlns:p14="http://schemas.microsoft.com/office/powerpoint/2010/main" val="23978654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26</a:t>
            </a:fld>
            <a:endParaRPr lang="zh-CN" altLang="en-US"/>
          </a:p>
        </p:txBody>
      </p:sp>
    </p:spTree>
    <p:extLst>
      <p:ext uri="{BB962C8B-B14F-4D97-AF65-F5344CB8AC3E}">
        <p14:creationId xmlns:p14="http://schemas.microsoft.com/office/powerpoint/2010/main" val="12777810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27</a:t>
            </a:fld>
            <a:endParaRPr lang="zh-CN" altLang="en-US"/>
          </a:p>
        </p:txBody>
      </p:sp>
    </p:spTree>
    <p:extLst>
      <p:ext uri="{BB962C8B-B14F-4D97-AF65-F5344CB8AC3E}">
        <p14:creationId xmlns:p14="http://schemas.microsoft.com/office/powerpoint/2010/main" val="32369510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28</a:t>
            </a:fld>
            <a:endParaRPr lang="zh-CN" altLang="en-US"/>
          </a:p>
        </p:txBody>
      </p:sp>
    </p:spTree>
    <p:extLst>
      <p:ext uri="{BB962C8B-B14F-4D97-AF65-F5344CB8AC3E}">
        <p14:creationId xmlns:p14="http://schemas.microsoft.com/office/powerpoint/2010/main" val="3981897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4</a:t>
            </a:fld>
            <a:endParaRPr lang="zh-CN" altLang="en-US"/>
          </a:p>
        </p:txBody>
      </p:sp>
    </p:spTree>
    <p:extLst>
      <p:ext uri="{BB962C8B-B14F-4D97-AF65-F5344CB8AC3E}">
        <p14:creationId xmlns:p14="http://schemas.microsoft.com/office/powerpoint/2010/main" val="1452314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5</a:t>
            </a:fld>
            <a:endParaRPr lang="zh-CN" altLang="en-US"/>
          </a:p>
        </p:txBody>
      </p:sp>
    </p:spTree>
    <p:extLst>
      <p:ext uri="{BB962C8B-B14F-4D97-AF65-F5344CB8AC3E}">
        <p14:creationId xmlns:p14="http://schemas.microsoft.com/office/powerpoint/2010/main" val="3276200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6</a:t>
            </a:fld>
            <a:endParaRPr lang="zh-CN" altLang="en-US"/>
          </a:p>
        </p:txBody>
      </p:sp>
    </p:spTree>
    <p:extLst>
      <p:ext uri="{BB962C8B-B14F-4D97-AF65-F5344CB8AC3E}">
        <p14:creationId xmlns:p14="http://schemas.microsoft.com/office/powerpoint/2010/main" val="2948539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7</a:t>
            </a:fld>
            <a:endParaRPr lang="zh-CN" altLang="en-US"/>
          </a:p>
        </p:txBody>
      </p:sp>
    </p:spTree>
    <p:extLst>
      <p:ext uri="{BB962C8B-B14F-4D97-AF65-F5344CB8AC3E}">
        <p14:creationId xmlns:p14="http://schemas.microsoft.com/office/powerpoint/2010/main" val="1156429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8</a:t>
            </a:fld>
            <a:endParaRPr lang="zh-CN" altLang="en-US"/>
          </a:p>
        </p:txBody>
      </p:sp>
    </p:spTree>
    <p:extLst>
      <p:ext uri="{BB962C8B-B14F-4D97-AF65-F5344CB8AC3E}">
        <p14:creationId xmlns:p14="http://schemas.microsoft.com/office/powerpoint/2010/main" val="3930933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9</a:t>
            </a:fld>
            <a:endParaRPr lang="zh-CN" altLang="en-US"/>
          </a:p>
        </p:txBody>
      </p:sp>
    </p:spTree>
    <p:extLst>
      <p:ext uri="{BB962C8B-B14F-4D97-AF65-F5344CB8AC3E}">
        <p14:creationId xmlns:p14="http://schemas.microsoft.com/office/powerpoint/2010/main" val="42167052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83092B1-660E-45CA-91D6-45756970047F}" type="slidenum">
              <a:rPr lang="zh-CN" altLang="en-US" smtClean="0"/>
              <a:t>10</a:t>
            </a:fld>
            <a:endParaRPr lang="zh-CN" altLang="en-US"/>
          </a:p>
        </p:txBody>
      </p:sp>
    </p:spTree>
    <p:extLst>
      <p:ext uri="{BB962C8B-B14F-4D97-AF65-F5344CB8AC3E}">
        <p14:creationId xmlns:p14="http://schemas.microsoft.com/office/powerpoint/2010/main" val="1352208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0B8ACB1A-3A0E-4D5D-96ED-3776CAF37229}"/>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 xmlns:a16="http://schemas.microsoft.com/office/drawing/2014/main" id="{EA3ED8ED-DB8F-455E-AF25-52963232A75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 xmlns:a16="http://schemas.microsoft.com/office/drawing/2014/main" id="{7DEAB680-DD10-4480-95B8-B24450B13417}"/>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5" name="页脚占位符 4">
            <a:extLst>
              <a:ext uri="{FF2B5EF4-FFF2-40B4-BE49-F238E27FC236}">
                <a16:creationId xmlns="" xmlns:a16="http://schemas.microsoft.com/office/drawing/2014/main" id="{9A59ADA1-D31A-4531-B9B9-B2BD9276D04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6E5AA7AB-EE6A-4F7F-9F51-4FC66587B571}"/>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18012308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1E1550B1-C912-42D7-96AB-9D9E6069FAA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 xmlns:a16="http://schemas.microsoft.com/office/drawing/2014/main" id="{7DEBF92B-AE06-4B8E-BECE-AAE7B9697C28}"/>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 xmlns:a16="http://schemas.microsoft.com/office/drawing/2014/main" id="{3963C8FD-BBDE-4E50-8523-4BD112BD2C8D}"/>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5" name="页脚占位符 4">
            <a:extLst>
              <a:ext uri="{FF2B5EF4-FFF2-40B4-BE49-F238E27FC236}">
                <a16:creationId xmlns="" xmlns:a16="http://schemas.microsoft.com/office/drawing/2014/main" id="{621172E9-2642-4A47-8706-CE1C79F7F7A8}"/>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8D3A8E94-7276-428A-B38A-5F8077C30C74}"/>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3541463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 xmlns:a16="http://schemas.microsoft.com/office/drawing/2014/main" id="{74E24C84-311A-421F-B09D-C177DEF8E93D}"/>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 xmlns:a16="http://schemas.microsoft.com/office/drawing/2014/main" id="{FE495A91-D611-48AA-9FC2-A7835CFB29E1}"/>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 xmlns:a16="http://schemas.microsoft.com/office/drawing/2014/main" id="{F7C6B639-5377-4618-BBC1-689E7CA6F4C3}"/>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5" name="页脚占位符 4">
            <a:extLst>
              <a:ext uri="{FF2B5EF4-FFF2-40B4-BE49-F238E27FC236}">
                <a16:creationId xmlns="" xmlns:a16="http://schemas.microsoft.com/office/drawing/2014/main" id="{D47C893C-6ED0-42A0-A242-20C255DF1E9E}"/>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D23A10DE-F756-4346-BC37-F1A6AF78895B}"/>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37200894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9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DE1EA2-41CE-4F97-BCC4-DA971FE29212}" type="datetime1">
              <a:rPr lang="en-US" smtClean="0"/>
              <a:t>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427122-DD58-4B2A-BC02-A0C1482E4B6E}" type="slidenum">
              <a:rPr lang="en-US" smtClean="0"/>
              <a:t>‹#›</a:t>
            </a:fld>
            <a:endParaRPr lang="en-US"/>
          </a:p>
        </p:txBody>
      </p:sp>
      <p:sp>
        <p:nvSpPr>
          <p:cNvPr id="8" name="Picture Placeholder 7"/>
          <p:cNvSpPr>
            <a:spLocks noGrp="1"/>
          </p:cNvSpPr>
          <p:nvPr>
            <p:ph type="pic" sz="quarter" idx="17" hasCustomPrompt="1"/>
          </p:nvPr>
        </p:nvSpPr>
        <p:spPr>
          <a:xfrm>
            <a:off x="6872499" y="2"/>
            <a:ext cx="5331224" cy="5426605"/>
          </a:xfrm>
          <a:custGeom>
            <a:avLst/>
            <a:gdLst>
              <a:gd name="connsiteX0" fmla="*/ 1261721 w 5331224"/>
              <a:gd name="connsiteY0" fmla="*/ 0 h 5426605"/>
              <a:gd name="connsiteX1" fmla="*/ 5331224 w 5331224"/>
              <a:gd name="connsiteY1" fmla="*/ 0 h 5426605"/>
              <a:gd name="connsiteX2" fmla="*/ 5331224 w 5331224"/>
              <a:gd name="connsiteY2" fmla="*/ 4260264 h 5426605"/>
              <a:gd name="connsiteX3" fmla="*/ 4762871 w 5331224"/>
              <a:gd name="connsiteY3" fmla="*/ 4828618 h 5426605"/>
              <a:gd name="connsiteX4" fmla="*/ 1875533 w 5331224"/>
              <a:gd name="connsiteY4" fmla="*/ 4828618 h 5426605"/>
              <a:gd name="connsiteX5" fmla="*/ 597987 w 5331224"/>
              <a:gd name="connsiteY5" fmla="*/ 3551072 h 5426605"/>
              <a:gd name="connsiteX6" fmla="*/ 597987 w 5331224"/>
              <a:gd name="connsiteY6" fmla="*/ 663734 h 5426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1224" h="5426605">
                <a:moveTo>
                  <a:pt x="1261721" y="0"/>
                </a:moveTo>
                <a:lnTo>
                  <a:pt x="5331224" y="0"/>
                </a:lnTo>
                <a:lnTo>
                  <a:pt x="5331224" y="4260264"/>
                </a:lnTo>
                <a:lnTo>
                  <a:pt x="4762871" y="4828618"/>
                </a:lnTo>
                <a:cubicBezTo>
                  <a:pt x="3965555" y="5625934"/>
                  <a:pt x="2672849" y="5625934"/>
                  <a:pt x="1875533" y="4828618"/>
                </a:cubicBezTo>
                <a:lnTo>
                  <a:pt x="597987" y="3551072"/>
                </a:lnTo>
                <a:cubicBezTo>
                  <a:pt x="-199329" y="2753756"/>
                  <a:pt x="-199329" y="1461050"/>
                  <a:pt x="597987" y="663734"/>
                </a:cubicBez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Tree>
    <p:extLst>
      <p:ext uri="{BB962C8B-B14F-4D97-AF65-F5344CB8AC3E}">
        <p14:creationId xmlns:p14="http://schemas.microsoft.com/office/powerpoint/2010/main" val="7241587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86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DE1EA2-41CE-4F97-BCC4-DA971FE29212}" type="datetime1">
              <a:rPr lang="en-US" smtClean="0"/>
              <a:t>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427122-DD58-4B2A-BC02-A0C1482E4B6E}" type="slidenum">
              <a:rPr lang="en-US" smtClean="0"/>
              <a:t>‹#›</a:t>
            </a:fld>
            <a:endParaRPr lang="en-US"/>
          </a:p>
        </p:txBody>
      </p:sp>
      <p:sp>
        <p:nvSpPr>
          <p:cNvPr id="13" name="Picture Placeholder 12"/>
          <p:cNvSpPr>
            <a:spLocks noGrp="1"/>
          </p:cNvSpPr>
          <p:nvPr>
            <p:ph type="pic" sz="quarter" idx="18" hasCustomPrompt="1"/>
          </p:nvPr>
        </p:nvSpPr>
        <p:spPr>
          <a:xfrm>
            <a:off x="1143000" y="-5368"/>
            <a:ext cx="2680539" cy="3331505"/>
          </a:xfrm>
          <a:custGeom>
            <a:avLst/>
            <a:gdLst>
              <a:gd name="connsiteX0" fmla="*/ 0 w 2680539"/>
              <a:gd name="connsiteY0" fmla="*/ 0 h 3331505"/>
              <a:gd name="connsiteX1" fmla="*/ 2121325 w 2680539"/>
              <a:gd name="connsiteY1" fmla="*/ 0 h 3331505"/>
              <a:gd name="connsiteX2" fmla="*/ 2680539 w 2680539"/>
              <a:gd name="connsiteY2" fmla="*/ 3331505 h 3331505"/>
              <a:gd name="connsiteX3" fmla="*/ 559214 w 2680539"/>
              <a:gd name="connsiteY3" fmla="*/ 3331505 h 3331505"/>
            </a:gdLst>
            <a:ahLst/>
            <a:cxnLst>
              <a:cxn ang="0">
                <a:pos x="connsiteX0" y="connsiteY0"/>
              </a:cxn>
              <a:cxn ang="0">
                <a:pos x="connsiteX1" y="connsiteY1"/>
              </a:cxn>
              <a:cxn ang="0">
                <a:pos x="connsiteX2" y="connsiteY2"/>
              </a:cxn>
              <a:cxn ang="0">
                <a:pos x="connsiteX3" y="connsiteY3"/>
              </a:cxn>
            </a:cxnLst>
            <a:rect l="l" t="t" r="r" b="b"/>
            <a:pathLst>
              <a:path w="2680539" h="3331505">
                <a:moveTo>
                  <a:pt x="0" y="0"/>
                </a:moveTo>
                <a:lnTo>
                  <a:pt x="2121325" y="0"/>
                </a:lnTo>
                <a:lnTo>
                  <a:pt x="2680539" y="3331505"/>
                </a:lnTo>
                <a:lnTo>
                  <a:pt x="559214" y="3331505"/>
                </a:ln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
        <p:nvSpPr>
          <p:cNvPr id="15" name="Picture Placeholder 14"/>
          <p:cNvSpPr>
            <a:spLocks noGrp="1"/>
          </p:cNvSpPr>
          <p:nvPr>
            <p:ph type="pic" sz="quarter" idx="19" hasCustomPrompt="1"/>
          </p:nvPr>
        </p:nvSpPr>
        <p:spPr>
          <a:xfrm>
            <a:off x="1729824" y="3537233"/>
            <a:ext cx="2680539" cy="3331505"/>
          </a:xfrm>
          <a:custGeom>
            <a:avLst/>
            <a:gdLst>
              <a:gd name="connsiteX0" fmla="*/ 0 w 2680539"/>
              <a:gd name="connsiteY0" fmla="*/ 0 h 3331505"/>
              <a:gd name="connsiteX1" fmla="*/ 2121325 w 2680539"/>
              <a:gd name="connsiteY1" fmla="*/ 0 h 3331505"/>
              <a:gd name="connsiteX2" fmla="*/ 2680539 w 2680539"/>
              <a:gd name="connsiteY2" fmla="*/ 3331505 h 3331505"/>
              <a:gd name="connsiteX3" fmla="*/ 559214 w 2680539"/>
              <a:gd name="connsiteY3" fmla="*/ 3331505 h 3331505"/>
            </a:gdLst>
            <a:ahLst/>
            <a:cxnLst>
              <a:cxn ang="0">
                <a:pos x="connsiteX0" y="connsiteY0"/>
              </a:cxn>
              <a:cxn ang="0">
                <a:pos x="connsiteX1" y="connsiteY1"/>
              </a:cxn>
              <a:cxn ang="0">
                <a:pos x="connsiteX2" y="connsiteY2"/>
              </a:cxn>
              <a:cxn ang="0">
                <a:pos x="connsiteX3" y="connsiteY3"/>
              </a:cxn>
            </a:cxnLst>
            <a:rect l="l" t="t" r="r" b="b"/>
            <a:pathLst>
              <a:path w="2680539" h="3331505">
                <a:moveTo>
                  <a:pt x="0" y="0"/>
                </a:moveTo>
                <a:lnTo>
                  <a:pt x="2121325" y="0"/>
                </a:lnTo>
                <a:lnTo>
                  <a:pt x="2680539" y="3331505"/>
                </a:lnTo>
                <a:lnTo>
                  <a:pt x="559214" y="3331505"/>
                </a:ln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
        <p:nvSpPr>
          <p:cNvPr id="14" name="Picture Placeholder 13"/>
          <p:cNvSpPr>
            <a:spLocks noGrp="1"/>
          </p:cNvSpPr>
          <p:nvPr>
            <p:ph type="pic" sz="quarter" idx="20" hasCustomPrompt="1"/>
          </p:nvPr>
        </p:nvSpPr>
        <p:spPr>
          <a:xfrm>
            <a:off x="3709671" y="1436210"/>
            <a:ext cx="2776395" cy="3985580"/>
          </a:xfrm>
          <a:custGeom>
            <a:avLst/>
            <a:gdLst>
              <a:gd name="connsiteX0" fmla="*/ 0 w 2776395"/>
              <a:gd name="connsiteY0" fmla="*/ 0 h 3985580"/>
              <a:gd name="connsiteX1" fmla="*/ 2096428 w 2776395"/>
              <a:gd name="connsiteY1" fmla="*/ 0 h 3985580"/>
              <a:gd name="connsiteX2" fmla="*/ 2776395 w 2776395"/>
              <a:gd name="connsiteY2" fmla="*/ 3985580 h 3985580"/>
              <a:gd name="connsiteX3" fmla="*/ 679967 w 2776395"/>
              <a:gd name="connsiteY3" fmla="*/ 3985580 h 3985580"/>
            </a:gdLst>
            <a:ahLst/>
            <a:cxnLst>
              <a:cxn ang="0">
                <a:pos x="connsiteX0" y="connsiteY0"/>
              </a:cxn>
              <a:cxn ang="0">
                <a:pos x="connsiteX1" y="connsiteY1"/>
              </a:cxn>
              <a:cxn ang="0">
                <a:pos x="connsiteX2" y="connsiteY2"/>
              </a:cxn>
              <a:cxn ang="0">
                <a:pos x="connsiteX3" y="connsiteY3"/>
              </a:cxn>
            </a:cxnLst>
            <a:rect l="l" t="t" r="r" b="b"/>
            <a:pathLst>
              <a:path w="2776395" h="3985580">
                <a:moveTo>
                  <a:pt x="0" y="0"/>
                </a:moveTo>
                <a:lnTo>
                  <a:pt x="2096428" y="0"/>
                </a:lnTo>
                <a:lnTo>
                  <a:pt x="2776395" y="3985580"/>
                </a:lnTo>
                <a:lnTo>
                  <a:pt x="679967" y="3985580"/>
                </a:ln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Tree>
    <p:extLst>
      <p:ext uri="{BB962C8B-B14F-4D97-AF65-F5344CB8AC3E}">
        <p14:creationId xmlns:p14="http://schemas.microsoft.com/office/powerpoint/2010/main" val="26875455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93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DE1EA2-41CE-4F97-BCC4-DA971FE29212}" type="datetime1">
              <a:rPr lang="en-US" smtClean="0"/>
              <a:t>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427122-DD58-4B2A-BC02-A0C1482E4B6E}" type="slidenum">
              <a:rPr lang="en-US" smtClean="0"/>
              <a:t>‹#›</a:t>
            </a:fld>
            <a:endParaRPr lang="en-US"/>
          </a:p>
        </p:txBody>
      </p:sp>
      <p:sp>
        <p:nvSpPr>
          <p:cNvPr id="7" name="Picture Placeholder 6"/>
          <p:cNvSpPr>
            <a:spLocks noGrp="1"/>
          </p:cNvSpPr>
          <p:nvPr>
            <p:ph type="pic" sz="quarter" idx="19" hasCustomPrompt="1"/>
          </p:nvPr>
        </p:nvSpPr>
        <p:spPr>
          <a:xfrm>
            <a:off x="6096001" y="1110463"/>
            <a:ext cx="4952999" cy="4637074"/>
          </a:xfrm>
          <a:custGeom>
            <a:avLst/>
            <a:gdLst>
              <a:gd name="connsiteX0" fmla="*/ 3421596 w 4952999"/>
              <a:gd name="connsiteY0" fmla="*/ 1059365 h 4637074"/>
              <a:gd name="connsiteX1" fmla="*/ 4098705 w 4952999"/>
              <a:gd name="connsiteY1" fmla="*/ 1059365 h 4637074"/>
              <a:gd name="connsiteX2" fmla="*/ 4098705 w 4952999"/>
              <a:gd name="connsiteY2" fmla="*/ 4262893 h 4637074"/>
              <a:gd name="connsiteX3" fmla="*/ 3421596 w 4952999"/>
              <a:gd name="connsiteY3" fmla="*/ 4262893 h 4637074"/>
              <a:gd name="connsiteX4" fmla="*/ 1713009 w 4952999"/>
              <a:gd name="connsiteY4" fmla="*/ 1059365 h 4637074"/>
              <a:gd name="connsiteX5" fmla="*/ 2390118 w 4952999"/>
              <a:gd name="connsiteY5" fmla="*/ 1059365 h 4637074"/>
              <a:gd name="connsiteX6" fmla="*/ 2390118 w 4952999"/>
              <a:gd name="connsiteY6" fmla="*/ 4637074 h 4637074"/>
              <a:gd name="connsiteX7" fmla="*/ 1713009 w 4952999"/>
              <a:gd name="connsiteY7" fmla="*/ 4637074 h 4637074"/>
              <a:gd name="connsiteX8" fmla="*/ 0 w 4952999"/>
              <a:gd name="connsiteY8" fmla="*/ 622660 h 4637074"/>
              <a:gd name="connsiteX9" fmla="*/ 677109 w 4952999"/>
              <a:gd name="connsiteY9" fmla="*/ 622660 h 4637074"/>
              <a:gd name="connsiteX10" fmla="*/ 677109 w 4952999"/>
              <a:gd name="connsiteY10" fmla="*/ 4090602 h 4637074"/>
              <a:gd name="connsiteX11" fmla="*/ 0 w 4952999"/>
              <a:gd name="connsiteY11" fmla="*/ 4090602 h 4637074"/>
              <a:gd name="connsiteX12" fmla="*/ 4275890 w 4952999"/>
              <a:gd name="connsiteY12" fmla="*/ 346294 h 4637074"/>
              <a:gd name="connsiteX13" fmla="*/ 4952999 w 4952999"/>
              <a:gd name="connsiteY13" fmla="*/ 346294 h 4637074"/>
              <a:gd name="connsiteX14" fmla="*/ 4952999 w 4952999"/>
              <a:gd name="connsiteY14" fmla="*/ 3691053 h 4637074"/>
              <a:gd name="connsiteX15" fmla="*/ 4275890 w 4952999"/>
              <a:gd name="connsiteY15" fmla="*/ 3691053 h 4637074"/>
              <a:gd name="connsiteX16" fmla="*/ 2567303 w 4952999"/>
              <a:gd name="connsiteY16" fmla="*/ 265422 h 4637074"/>
              <a:gd name="connsiteX17" fmla="*/ 3244412 w 4952999"/>
              <a:gd name="connsiteY17" fmla="*/ 265422 h 4637074"/>
              <a:gd name="connsiteX18" fmla="*/ 3244412 w 4952999"/>
              <a:gd name="connsiteY18" fmla="*/ 3836020 h 4637074"/>
              <a:gd name="connsiteX19" fmla="*/ 2567303 w 4952999"/>
              <a:gd name="connsiteY19" fmla="*/ 3836020 h 4637074"/>
              <a:gd name="connsiteX20" fmla="*/ 856658 w 4952999"/>
              <a:gd name="connsiteY20" fmla="*/ 0 h 4637074"/>
              <a:gd name="connsiteX21" fmla="*/ 1533767 w 4952999"/>
              <a:gd name="connsiteY21" fmla="*/ 0 h 4637074"/>
              <a:gd name="connsiteX22" fmla="*/ 1533767 w 4952999"/>
              <a:gd name="connsiteY22" fmla="*/ 3564824 h 4637074"/>
              <a:gd name="connsiteX23" fmla="*/ 856658 w 4952999"/>
              <a:gd name="connsiteY23" fmla="*/ 3564824 h 4637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52999" h="4637074">
                <a:moveTo>
                  <a:pt x="3421596" y="1059365"/>
                </a:moveTo>
                <a:lnTo>
                  <a:pt x="4098705" y="1059365"/>
                </a:lnTo>
                <a:lnTo>
                  <a:pt x="4098705" y="4262893"/>
                </a:lnTo>
                <a:lnTo>
                  <a:pt x="3421596" y="4262893"/>
                </a:lnTo>
                <a:close/>
                <a:moveTo>
                  <a:pt x="1713009" y="1059365"/>
                </a:moveTo>
                <a:lnTo>
                  <a:pt x="2390118" y="1059365"/>
                </a:lnTo>
                <a:lnTo>
                  <a:pt x="2390118" y="4637074"/>
                </a:lnTo>
                <a:lnTo>
                  <a:pt x="1713009" y="4637074"/>
                </a:lnTo>
                <a:close/>
                <a:moveTo>
                  <a:pt x="0" y="622660"/>
                </a:moveTo>
                <a:lnTo>
                  <a:pt x="677109" y="622660"/>
                </a:lnTo>
                <a:lnTo>
                  <a:pt x="677109" y="4090602"/>
                </a:lnTo>
                <a:lnTo>
                  <a:pt x="0" y="4090602"/>
                </a:lnTo>
                <a:close/>
                <a:moveTo>
                  <a:pt x="4275890" y="346294"/>
                </a:moveTo>
                <a:lnTo>
                  <a:pt x="4952999" y="346294"/>
                </a:lnTo>
                <a:lnTo>
                  <a:pt x="4952999" y="3691053"/>
                </a:lnTo>
                <a:lnTo>
                  <a:pt x="4275890" y="3691053"/>
                </a:lnTo>
                <a:close/>
                <a:moveTo>
                  <a:pt x="2567303" y="265422"/>
                </a:moveTo>
                <a:lnTo>
                  <a:pt x="3244412" y="265422"/>
                </a:lnTo>
                <a:lnTo>
                  <a:pt x="3244412" y="3836020"/>
                </a:lnTo>
                <a:lnTo>
                  <a:pt x="2567303" y="3836020"/>
                </a:lnTo>
                <a:close/>
                <a:moveTo>
                  <a:pt x="856658" y="0"/>
                </a:moveTo>
                <a:lnTo>
                  <a:pt x="1533767" y="0"/>
                </a:lnTo>
                <a:lnTo>
                  <a:pt x="1533767" y="3564824"/>
                </a:lnTo>
                <a:lnTo>
                  <a:pt x="856658" y="3564824"/>
                </a:ln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Tree>
    <p:extLst>
      <p:ext uri="{BB962C8B-B14F-4D97-AF65-F5344CB8AC3E}">
        <p14:creationId xmlns:p14="http://schemas.microsoft.com/office/powerpoint/2010/main" val="3158102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2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DE1EA2-41CE-4F97-BCC4-DA971FE29212}" type="datetime1">
              <a:rPr lang="en-US" smtClean="0"/>
              <a:t>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427122-DD58-4B2A-BC02-A0C1482E4B6E}" type="slidenum">
              <a:rPr lang="en-US" smtClean="0"/>
              <a:t>‹#›</a:t>
            </a:fld>
            <a:endParaRPr lang="en-US"/>
          </a:p>
        </p:txBody>
      </p:sp>
      <p:sp>
        <p:nvSpPr>
          <p:cNvPr id="14" name="Picture Placeholder 13"/>
          <p:cNvSpPr>
            <a:spLocks noGrp="1"/>
          </p:cNvSpPr>
          <p:nvPr>
            <p:ph type="pic" sz="quarter" idx="17" hasCustomPrompt="1"/>
          </p:nvPr>
        </p:nvSpPr>
        <p:spPr>
          <a:xfrm>
            <a:off x="8368196" y="2392274"/>
            <a:ext cx="2679829" cy="2449086"/>
          </a:xfrm>
          <a:custGeom>
            <a:avLst/>
            <a:gdLst>
              <a:gd name="connsiteX0" fmla="*/ 0 w 2679829"/>
              <a:gd name="connsiteY0" fmla="*/ 0 h 2449086"/>
              <a:gd name="connsiteX1" fmla="*/ 2679829 w 2679829"/>
              <a:gd name="connsiteY1" fmla="*/ 0 h 2449086"/>
              <a:gd name="connsiteX2" fmla="*/ 2679829 w 2679829"/>
              <a:gd name="connsiteY2" fmla="*/ 2449086 h 2449086"/>
              <a:gd name="connsiteX3" fmla="*/ 0 w 2679829"/>
              <a:gd name="connsiteY3" fmla="*/ 2449086 h 2449086"/>
            </a:gdLst>
            <a:ahLst/>
            <a:cxnLst>
              <a:cxn ang="0">
                <a:pos x="connsiteX0" y="connsiteY0"/>
              </a:cxn>
              <a:cxn ang="0">
                <a:pos x="connsiteX1" y="connsiteY1"/>
              </a:cxn>
              <a:cxn ang="0">
                <a:pos x="connsiteX2" y="connsiteY2"/>
              </a:cxn>
              <a:cxn ang="0">
                <a:pos x="connsiteX3" y="connsiteY3"/>
              </a:cxn>
            </a:cxnLst>
            <a:rect l="l" t="t" r="r" b="b"/>
            <a:pathLst>
              <a:path w="2679829" h="2449086">
                <a:moveTo>
                  <a:pt x="0" y="0"/>
                </a:moveTo>
                <a:lnTo>
                  <a:pt x="2679829" y="0"/>
                </a:lnTo>
                <a:lnTo>
                  <a:pt x="2679829" y="2449086"/>
                </a:lnTo>
                <a:lnTo>
                  <a:pt x="0" y="2449086"/>
                </a:ln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
        <p:nvSpPr>
          <p:cNvPr id="13" name="Picture Placeholder 12"/>
          <p:cNvSpPr>
            <a:spLocks noGrp="1"/>
          </p:cNvSpPr>
          <p:nvPr>
            <p:ph type="pic" sz="quarter" idx="18" hasCustomPrompt="1"/>
          </p:nvPr>
        </p:nvSpPr>
        <p:spPr>
          <a:xfrm>
            <a:off x="3821853" y="2241311"/>
            <a:ext cx="4546343" cy="2751012"/>
          </a:xfrm>
          <a:custGeom>
            <a:avLst/>
            <a:gdLst>
              <a:gd name="connsiteX0" fmla="*/ 0 w 4546343"/>
              <a:gd name="connsiteY0" fmla="*/ 0 h 2751012"/>
              <a:gd name="connsiteX1" fmla="*/ 4546343 w 4546343"/>
              <a:gd name="connsiteY1" fmla="*/ 0 h 2751012"/>
              <a:gd name="connsiteX2" fmla="*/ 4546343 w 4546343"/>
              <a:gd name="connsiteY2" fmla="*/ 2751012 h 2751012"/>
              <a:gd name="connsiteX3" fmla="*/ 0 w 4546343"/>
              <a:gd name="connsiteY3" fmla="*/ 2751012 h 2751012"/>
            </a:gdLst>
            <a:ahLst/>
            <a:cxnLst>
              <a:cxn ang="0">
                <a:pos x="connsiteX0" y="connsiteY0"/>
              </a:cxn>
              <a:cxn ang="0">
                <a:pos x="connsiteX1" y="connsiteY1"/>
              </a:cxn>
              <a:cxn ang="0">
                <a:pos x="connsiteX2" y="connsiteY2"/>
              </a:cxn>
              <a:cxn ang="0">
                <a:pos x="connsiteX3" y="connsiteY3"/>
              </a:cxn>
            </a:cxnLst>
            <a:rect l="l" t="t" r="r" b="b"/>
            <a:pathLst>
              <a:path w="4546343" h="2751012">
                <a:moveTo>
                  <a:pt x="0" y="0"/>
                </a:moveTo>
                <a:lnTo>
                  <a:pt x="4546343" y="0"/>
                </a:lnTo>
                <a:lnTo>
                  <a:pt x="4546343" y="2751012"/>
                </a:lnTo>
                <a:lnTo>
                  <a:pt x="0" y="2751012"/>
                </a:ln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
        <p:nvSpPr>
          <p:cNvPr id="12" name="Picture Placeholder 11"/>
          <p:cNvSpPr>
            <a:spLocks noGrp="1"/>
          </p:cNvSpPr>
          <p:nvPr>
            <p:ph type="pic" sz="quarter" idx="19" hasCustomPrompt="1"/>
          </p:nvPr>
        </p:nvSpPr>
        <p:spPr>
          <a:xfrm>
            <a:off x="1143000" y="2392274"/>
            <a:ext cx="2679829" cy="2449086"/>
          </a:xfrm>
          <a:custGeom>
            <a:avLst/>
            <a:gdLst>
              <a:gd name="connsiteX0" fmla="*/ 0 w 2679829"/>
              <a:gd name="connsiteY0" fmla="*/ 0 h 2449086"/>
              <a:gd name="connsiteX1" fmla="*/ 2679829 w 2679829"/>
              <a:gd name="connsiteY1" fmla="*/ 0 h 2449086"/>
              <a:gd name="connsiteX2" fmla="*/ 2679829 w 2679829"/>
              <a:gd name="connsiteY2" fmla="*/ 2449086 h 2449086"/>
              <a:gd name="connsiteX3" fmla="*/ 0 w 2679829"/>
              <a:gd name="connsiteY3" fmla="*/ 2449086 h 2449086"/>
            </a:gdLst>
            <a:ahLst/>
            <a:cxnLst>
              <a:cxn ang="0">
                <a:pos x="connsiteX0" y="connsiteY0"/>
              </a:cxn>
              <a:cxn ang="0">
                <a:pos x="connsiteX1" y="connsiteY1"/>
              </a:cxn>
              <a:cxn ang="0">
                <a:pos x="connsiteX2" y="connsiteY2"/>
              </a:cxn>
              <a:cxn ang="0">
                <a:pos x="connsiteX3" y="connsiteY3"/>
              </a:cxn>
            </a:cxnLst>
            <a:rect l="l" t="t" r="r" b="b"/>
            <a:pathLst>
              <a:path w="2679829" h="2449086">
                <a:moveTo>
                  <a:pt x="0" y="0"/>
                </a:moveTo>
                <a:lnTo>
                  <a:pt x="2679829" y="0"/>
                </a:lnTo>
                <a:lnTo>
                  <a:pt x="2679829" y="2449086"/>
                </a:lnTo>
                <a:lnTo>
                  <a:pt x="0" y="2449086"/>
                </a:ln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Tree>
    <p:extLst>
      <p:ext uri="{BB962C8B-B14F-4D97-AF65-F5344CB8AC3E}">
        <p14:creationId xmlns:p14="http://schemas.microsoft.com/office/powerpoint/2010/main" val="37842917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92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DE1EA2-41CE-4F97-BCC4-DA971FE29212}" type="datetime1">
              <a:rPr lang="en-US" smtClean="0"/>
              <a:t>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427122-DD58-4B2A-BC02-A0C1482E4B6E}" type="slidenum">
              <a:rPr lang="en-US" smtClean="0"/>
              <a:t>‹#›</a:t>
            </a:fld>
            <a:endParaRPr lang="en-US"/>
          </a:p>
        </p:txBody>
      </p:sp>
      <p:sp>
        <p:nvSpPr>
          <p:cNvPr id="8" name="Picture Placeholder 7"/>
          <p:cNvSpPr>
            <a:spLocks noGrp="1"/>
          </p:cNvSpPr>
          <p:nvPr>
            <p:ph type="pic" sz="quarter" idx="19" hasCustomPrompt="1"/>
          </p:nvPr>
        </p:nvSpPr>
        <p:spPr>
          <a:xfrm>
            <a:off x="0" y="0"/>
            <a:ext cx="5099660" cy="6858000"/>
          </a:xfrm>
          <a:custGeom>
            <a:avLst/>
            <a:gdLst>
              <a:gd name="connsiteX0" fmla="*/ 0 w 5099660"/>
              <a:gd name="connsiteY0" fmla="*/ 0 h 6858000"/>
              <a:gd name="connsiteX1" fmla="*/ 5099660 w 5099660"/>
              <a:gd name="connsiteY1" fmla="*/ 0 h 6858000"/>
              <a:gd name="connsiteX2" fmla="*/ 5099660 w 5099660"/>
              <a:gd name="connsiteY2" fmla="*/ 6858000 h 6858000"/>
              <a:gd name="connsiteX3" fmla="*/ 0 w 509966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099660" h="6858000">
                <a:moveTo>
                  <a:pt x="0" y="0"/>
                </a:moveTo>
                <a:lnTo>
                  <a:pt x="5099660" y="0"/>
                </a:lnTo>
                <a:lnTo>
                  <a:pt x="5099660" y="6858000"/>
                </a:lnTo>
                <a:lnTo>
                  <a:pt x="0" y="6858000"/>
                </a:ln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Tree>
    <p:extLst>
      <p:ext uri="{BB962C8B-B14F-4D97-AF65-F5344CB8AC3E}">
        <p14:creationId xmlns:p14="http://schemas.microsoft.com/office/powerpoint/2010/main" val="42024850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87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DE1EA2-41CE-4F97-BCC4-DA971FE29212}" type="datetime1">
              <a:rPr lang="en-US" smtClean="0"/>
              <a:t>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427122-DD58-4B2A-BC02-A0C1482E4B6E}" type="slidenum">
              <a:rPr lang="en-US" smtClean="0"/>
              <a:t>‹#›</a:t>
            </a:fld>
            <a:endParaRPr lang="en-US"/>
          </a:p>
        </p:txBody>
      </p:sp>
      <p:sp>
        <p:nvSpPr>
          <p:cNvPr id="8" name="Picture Placeholder 7"/>
          <p:cNvSpPr>
            <a:spLocks noGrp="1"/>
          </p:cNvSpPr>
          <p:nvPr>
            <p:ph type="pic" sz="quarter" idx="19" hasCustomPrompt="1"/>
          </p:nvPr>
        </p:nvSpPr>
        <p:spPr>
          <a:xfrm>
            <a:off x="6096001" y="423831"/>
            <a:ext cx="4920883" cy="6010338"/>
          </a:xfrm>
          <a:custGeom>
            <a:avLst/>
            <a:gdLst>
              <a:gd name="connsiteX0" fmla="*/ 4386582 w 4920883"/>
              <a:gd name="connsiteY0" fmla="*/ 3048274 h 6010338"/>
              <a:gd name="connsiteX1" fmla="*/ 4386582 w 4920883"/>
              <a:gd name="connsiteY1" fmla="*/ 4191000 h 6010338"/>
              <a:gd name="connsiteX2" fmla="*/ 2400802 w 4920883"/>
              <a:gd name="connsiteY2" fmla="*/ 5789221 h 6010338"/>
              <a:gd name="connsiteX3" fmla="*/ 2400802 w 4920883"/>
              <a:gd name="connsiteY3" fmla="*/ 4646495 h 6010338"/>
              <a:gd name="connsiteX4" fmla="*/ 4920883 w 4920883"/>
              <a:gd name="connsiteY4" fmla="*/ 16720 h 6010338"/>
              <a:gd name="connsiteX5" fmla="*/ 4920883 w 4920883"/>
              <a:gd name="connsiteY5" fmla="*/ 2391272 h 6010338"/>
              <a:gd name="connsiteX6" fmla="*/ 424215 w 4920883"/>
              <a:gd name="connsiteY6" fmla="*/ 6010338 h 6010338"/>
              <a:gd name="connsiteX7" fmla="*/ 424215 w 4920883"/>
              <a:gd name="connsiteY7" fmla="*/ 3635786 h 6010338"/>
              <a:gd name="connsiteX8" fmla="*/ 2334425 w 4920883"/>
              <a:gd name="connsiteY8" fmla="*/ 0 h 6010338"/>
              <a:gd name="connsiteX9" fmla="*/ 2334425 w 4920883"/>
              <a:gd name="connsiteY9" fmla="*/ 1878020 h 6010338"/>
              <a:gd name="connsiteX10" fmla="*/ 0 w 4920883"/>
              <a:gd name="connsiteY10" fmla="*/ 3756842 h 6010338"/>
              <a:gd name="connsiteX11" fmla="*/ 0 w 4920883"/>
              <a:gd name="connsiteY11" fmla="*/ 1878822 h 6010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920883" h="6010338">
                <a:moveTo>
                  <a:pt x="4386582" y="3048274"/>
                </a:moveTo>
                <a:lnTo>
                  <a:pt x="4386582" y="4191000"/>
                </a:lnTo>
                <a:lnTo>
                  <a:pt x="2400802" y="5789221"/>
                </a:lnTo>
                <a:lnTo>
                  <a:pt x="2400802" y="4646495"/>
                </a:lnTo>
                <a:close/>
                <a:moveTo>
                  <a:pt x="4920883" y="16720"/>
                </a:moveTo>
                <a:lnTo>
                  <a:pt x="4920883" y="2391272"/>
                </a:lnTo>
                <a:lnTo>
                  <a:pt x="424215" y="6010338"/>
                </a:lnTo>
                <a:lnTo>
                  <a:pt x="424215" y="3635786"/>
                </a:lnTo>
                <a:close/>
                <a:moveTo>
                  <a:pt x="2334425" y="0"/>
                </a:moveTo>
                <a:lnTo>
                  <a:pt x="2334425" y="1878020"/>
                </a:lnTo>
                <a:lnTo>
                  <a:pt x="0" y="3756842"/>
                </a:lnTo>
                <a:lnTo>
                  <a:pt x="0" y="1878822"/>
                </a:lnTo>
                <a:close/>
              </a:path>
            </a:pathLst>
          </a:custGeom>
          <a:solidFill>
            <a:schemeClr val="bg1">
              <a:lumMod val="95000"/>
            </a:schemeClr>
          </a:solidFill>
        </p:spPr>
        <p:txBody>
          <a:bodyPr wrap="square" anchor="ctr">
            <a:noAutofit/>
          </a:bodyPr>
          <a:lstStyle>
            <a:lvl1pPr marL="0" indent="0" algn="ctr">
              <a:buFontTx/>
              <a:buNone/>
              <a:defRPr sz="1200">
                <a:solidFill>
                  <a:schemeClr val="tx1"/>
                </a:solidFill>
              </a:defRPr>
            </a:lvl1pPr>
          </a:lstStyle>
          <a:p>
            <a:r>
              <a:rPr lang="en-US"/>
              <a:t>Image</a:t>
            </a:r>
          </a:p>
        </p:txBody>
      </p:sp>
    </p:spTree>
    <p:extLst>
      <p:ext uri="{BB962C8B-B14F-4D97-AF65-F5344CB8AC3E}">
        <p14:creationId xmlns:p14="http://schemas.microsoft.com/office/powerpoint/2010/main" val="3524973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8A61F54E-49E3-412A-AAD2-1C34293CE07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 xmlns:a16="http://schemas.microsoft.com/office/drawing/2014/main" id="{CD0A14A7-DBA9-4667-ACD6-ECB817329C85}"/>
              </a:ext>
            </a:extLst>
          </p:cNvPr>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 xmlns:a16="http://schemas.microsoft.com/office/drawing/2014/main" id="{BE6F6ECF-2575-4C14-A134-6BED3C95AD5E}"/>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5" name="页脚占位符 4">
            <a:extLst>
              <a:ext uri="{FF2B5EF4-FFF2-40B4-BE49-F238E27FC236}">
                <a16:creationId xmlns="" xmlns:a16="http://schemas.microsoft.com/office/drawing/2014/main" id="{81CFAB3D-0E83-439F-8301-EDBC66ECCD57}"/>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AE31B43A-9A63-4033-8538-0624B621A3DB}"/>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3738777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FB79AD27-E786-4D37-AF58-EC5175D92BA9}"/>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 xmlns:a16="http://schemas.microsoft.com/office/drawing/2014/main" id="{59DCA18C-F828-4E6B-AF2F-BCA74877F943}"/>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 xmlns:a16="http://schemas.microsoft.com/office/drawing/2014/main" id="{DA028C86-9EB7-4AD0-923A-BEF5C4425712}"/>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5" name="页脚占位符 4">
            <a:extLst>
              <a:ext uri="{FF2B5EF4-FFF2-40B4-BE49-F238E27FC236}">
                <a16:creationId xmlns="" xmlns:a16="http://schemas.microsoft.com/office/drawing/2014/main" id="{732011C8-94DA-4724-8A80-20377A24A99B}"/>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 xmlns:a16="http://schemas.microsoft.com/office/drawing/2014/main" id="{9D8D91F1-65FC-4F94-98CB-EEBFDE5310D1}"/>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527325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0BB007CA-0E26-47C7-837D-E4809428F558}"/>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 xmlns:a16="http://schemas.microsoft.com/office/drawing/2014/main" id="{F9C2E208-DDCE-4D2B-965C-6003A6AB12C4}"/>
              </a:ext>
            </a:extLst>
          </p:cNvPr>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 xmlns:a16="http://schemas.microsoft.com/office/drawing/2014/main" id="{DC8FA6B8-EF47-4059-A88C-6BF45FABDF82}"/>
              </a:ext>
            </a:extLst>
          </p:cNvPr>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 xmlns:a16="http://schemas.microsoft.com/office/drawing/2014/main" id="{BA58180B-2C1D-4665-9CFD-F5B85F981D6D}"/>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6" name="页脚占位符 5">
            <a:extLst>
              <a:ext uri="{FF2B5EF4-FFF2-40B4-BE49-F238E27FC236}">
                <a16:creationId xmlns="" xmlns:a16="http://schemas.microsoft.com/office/drawing/2014/main" id="{E5738BCB-6F58-4B67-A800-434AD89F9836}"/>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 xmlns:a16="http://schemas.microsoft.com/office/drawing/2014/main" id="{90E77A94-6620-412E-A893-01ED17C96FF1}"/>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500367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DE2CC943-FE83-4753-BC24-04B419B0A6C0}"/>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 xmlns:a16="http://schemas.microsoft.com/office/drawing/2014/main" id="{C49A4184-AADC-412F-B69D-B1B9FC96608A}"/>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 xmlns:a16="http://schemas.microsoft.com/office/drawing/2014/main" id="{E1C0EA45-3B3D-47BD-84BF-01099B1FCFBF}"/>
              </a:ext>
            </a:extLst>
          </p:cNvPr>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 xmlns:a16="http://schemas.microsoft.com/office/drawing/2014/main" id="{B253CD29-8586-4E39-A62E-32DAB15BA584}"/>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 xmlns:a16="http://schemas.microsoft.com/office/drawing/2014/main" id="{DC64FF7E-301D-4D23-AF30-AC2CDE90DA91}"/>
              </a:ext>
            </a:extLst>
          </p:cNvPr>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 xmlns:a16="http://schemas.microsoft.com/office/drawing/2014/main" id="{44424799-640E-4067-A7E1-0BA1214DE31B}"/>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8" name="页脚占位符 7">
            <a:extLst>
              <a:ext uri="{FF2B5EF4-FFF2-40B4-BE49-F238E27FC236}">
                <a16:creationId xmlns="" xmlns:a16="http://schemas.microsoft.com/office/drawing/2014/main" id="{D80BD318-30D4-4C21-8A48-53542E46F18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 xmlns:a16="http://schemas.microsoft.com/office/drawing/2014/main" id="{6312F302-192F-47F6-90ED-939A28718EF2}"/>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40459207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9820776-E822-4A01-A5D8-CA24BD441241}"/>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 xmlns:a16="http://schemas.microsoft.com/office/drawing/2014/main" id="{BF229EDA-A12C-49DD-88EF-9CA2D5CCFF43}"/>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4" name="页脚占位符 3">
            <a:extLst>
              <a:ext uri="{FF2B5EF4-FFF2-40B4-BE49-F238E27FC236}">
                <a16:creationId xmlns="" xmlns:a16="http://schemas.microsoft.com/office/drawing/2014/main" id="{DB8BA9E5-3E56-4A77-92C5-6B4D63B4109F}"/>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 xmlns:a16="http://schemas.microsoft.com/office/drawing/2014/main" id="{32E7BE49-1BED-45F1-8D27-B6FA954919BC}"/>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397650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 xmlns:a16="http://schemas.microsoft.com/office/drawing/2014/main" id="{E43B869F-095A-4BA5-8B11-98041B48202D}"/>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3" name="页脚占位符 2">
            <a:extLst>
              <a:ext uri="{FF2B5EF4-FFF2-40B4-BE49-F238E27FC236}">
                <a16:creationId xmlns="" xmlns:a16="http://schemas.microsoft.com/office/drawing/2014/main" id="{F91D0258-E9CC-4BEB-82BB-241C04C016D8}"/>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 xmlns:a16="http://schemas.microsoft.com/office/drawing/2014/main" id="{9B8289C3-CB0B-47F2-9194-F2759A1A3186}"/>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952162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0B703FA1-09D1-4228-9621-3880D8D703D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 xmlns:a16="http://schemas.microsoft.com/office/drawing/2014/main" id="{A408487A-4158-4E74-A359-84E776463B02}"/>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 xmlns:a16="http://schemas.microsoft.com/office/drawing/2014/main" id="{6938B813-72BF-4EB7-8DAD-ED9373A9973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 xmlns:a16="http://schemas.microsoft.com/office/drawing/2014/main" id="{E47A325A-71DF-4AD8-A923-1831436805AE}"/>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6" name="页脚占位符 5">
            <a:extLst>
              <a:ext uri="{FF2B5EF4-FFF2-40B4-BE49-F238E27FC236}">
                <a16:creationId xmlns="" xmlns:a16="http://schemas.microsoft.com/office/drawing/2014/main" id="{D0D01630-0D88-41DF-9364-EFA93C6925C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 xmlns:a16="http://schemas.microsoft.com/office/drawing/2014/main" id="{4E9E3F83-4E0A-4B80-9BB6-F4A923A89C87}"/>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1768831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32348756-ADF1-4119-A7A4-8A89CCA001F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 xmlns:a16="http://schemas.microsoft.com/office/drawing/2014/main" id="{C48DFA7D-0CE2-429A-BD9A-C6763741D3CB}"/>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 xmlns:a16="http://schemas.microsoft.com/office/drawing/2014/main" id="{4794146C-29F8-44F9-8467-672BF69A5E59}"/>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 xmlns:a16="http://schemas.microsoft.com/office/drawing/2014/main" id="{40EE3D92-98DF-4227-8D89-7A15965AA91B}"/>
              </a:ext>
            </a:extLst>
          </p:cNvPr>
          <p:cNvSpPr>
            <a:spLocks noGrp="1"/>
          </p:cNvSpPr>
          <p:nvPr>
            <p:ph type="dt" sz="half" idx="10"/>
          </p:nvPr>
        </p:nvSpPr>
        <p:spPr>
          <a:xfrm>
            <a:off x="838200" y="6356350"/>
            <a:ext cx="2743200" cy="365125"/>
          </a:xfrm>
          <a:prstGeom prst="rect">
            <a:avLst/>
          </a:prstGeom>
        </p:spPr>
        <p:txBody>
          <a:bodyPr/>
          <a:lstStyle/>
          <a:p>
            <a:fld id="{E4807CF9-6D89-4471-B6FE-02A8D9D8DE16}" type="datetimeFigureOut">
              <a:rPr lang="zh-CN" altLang="en-US" smtClean="0"/>
              <a:t>2020/1/1</a:t>
            </a:fld>
            <a:endParaRPr lang="zh-CN" altLang="en-US"/>
          </a:p>
        </p:txBody>
      </p:sp>
      <p:sp>
        <p:nvSpPr>
          <p:cNvPr id="6" name="页脚占位符 5">
            <a:extLst>
              <a:ext uri="{FF2B5EF4-FFF2-40B4-BE49-F238E27FC236}">
                <a16:creationId xmlns="" xmlns:a16="http://schemas.microsoft.com/office/drawing/2014/main" id="{16B627FB-8E14-40E1-BAA3-C41B145CACBE}"/>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 xmlns:a16="http://schemas.microsoft.com/office/drawing/2014/main" id="{03862979-58BC-4390-97F7-F4B0FB56796C}"/>
              </a:ext>
            </a:extLst>
          </p:cNvPr>
          <p:cNvSpPr>
            <a:spLocks noGrp="1"/>
          </p:cNvSpPr>
          <p:nvPr>
            <p:ph type="sldNum" sz="quarter" idx="12"/>
          </p:nvPr>
        </p:nvSpPr>
        <p:spPr>
          <a:xfrm>
            <a:off x="8610600" y="6356350"/>
            <a:ext cx="2743200" cy="365125"/>
          </a:xfrm>
          <a:prstGeom prst="rect">
            <a:avLst/>
          </a:prstGeom>
        </p:spPr>
        <p:txBody>
          <a:bodyPr/>
          <a:lstStyle/>
          <a:p>
            <a:fld id="{E4C52220-005E-4E65-8068-41A698C5729D}" type="slidenum">
              <a:rPr lang="zh-CN" altLang="en-US" smtClean="0"/>
              <a:t>‹#›</a:t>
            </a:fld>
            <a:endParaRPr lang="zh-CN" altLang="en-US"/>
          </a:p>
        </p:txBody>
      </p:sp>
    </p:spTree>
    <p:extLst>
      <p:ext uri="{BB962C8B-B14F-4D97-AF65-F5344CB8AC3E}">
        <p14:creationId xmlns:p14="http://schemas.microsoft.com/office/powerpoint/2010/main" val="1303139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a:extLst>
              <a:ext uri="{FF2B5EF4-FFF2-40B4-BE49-F238E27FC236}">
                <a16:creationId xmlns="" xmlns:a16="http://schemas.microsoft.com/office/drawing/2014/main" id="{D4E33DEA-0D13-477A-921C-CB4319A549F2}"/>
              </a:ext>
            </a:extLst>
          </p:cNvPr>
          <p:cNvPicPr>
            <a:picLocks noChangeAspect="1"/>
          </p:cNvPicPr>
          <p:nvPr userDrawn="1"/>
        </p:nvPicPr>
        <p:blipFill rotWithShape="1">
          <a:blip r:embed="rId19" cstate="print">
            <a:extLst>
              <a:ext uri="{28A0092B-C50C-407E-A947-70E740481C1C}">
                <a14:useLocalDpi xmlns:a14="http://schemas.microsoft.com/office/drawing/2010/main"/>
              </a:ext>
            </a:extLst>
          </a:blip>
          <a:srcRect/>
          <a:stretch/>
        </p:blipFill>
        <p:spPr>
          <a:xfrm rot="16200000">
            <a:off x="2686626" y="-2686626"/>
            <a:ext cx="6858001" cy="12231249"/>
          </a:xfrm>
          <a:prstGeom prst="rect">
            <a:avLst/>
          </a:prstGeom>
        </p:spPr>
      </p:pic>
    </p:spTree>
    <p:extLst>
      <p:ext uri="{BB962C8B-B14F-4D97-AF65-F5344CB8AC3E}">
        <p14:creationId xmlns:p14="http://schemas.microsoft.com/office/powerpoint/2010/main" val="10935472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 id="2147483669" r:id="rId13"/>
    <p:sldLayoutId id="2147483672" r:id="rId14"/>
    <p:sldLayoutId id="2147483673" r:id="rId15"/>
    <p:sldLayoutId id="2147483674" r:id="rId16"/>
    <p:sldLayoutId id="214748367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8.png"/><Relationship Id="rId12"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image" Target="../media/image7.png"/><Relationship Id="rId11" Type="http://schemas.openxmlformats.org/officeDocument/2006/relationships/diagramColors" Target="../diagrams/colors2.xml"/><Relationship Id="rId5" Type="http://schemas.openxmlformats.org/officeDocument/2006/relationships/image" Target="../media/image6.png"/><Relationship Id="rId10" Type="http://schemas.openxmlformats.org/officeDocument/2006/relationships/diagramQuickStyle" Target="../diagrams/quickStyle2.xml"/><Relationship Id="rId4" Type="http://schemas.openxmlformats.org/officeDocument/2006/relationships/image" Target="../media/image4.png"/><Relationship Id="rId9" Type="http://schemas.openxmlformats.org/officeDocument/2006/relationships/diagramLayout" Target="../diagrams/layout2.xml"/><Relationship Id="rId1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slide" Target="slide16.xml"/><Relationship Id="rId4" Type="http://schemas.openxmlformats.org/officeDocument/2006/relationships/image" Target="../media/image3.png"/><Relationship Id="rId9" Type="http://schemas.openxmlformats.org/officeDocument/2006/relationships/image" Target="../media/image8.png"/></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chart" Target="../charts/chart1.xml"/><Relationship Id="rId4" Type="http://schemas.openxmlformats.org/officeDocument/2006/relationships/image" Target="../media/image3.png"/><Relationship Id="rId9" Type="http://schemas.openxmlformats.org/officeDocument/2006/relationships/image" Target="../media/image8.png"/></Relationships>
</file>

<file path=ppt/slides/_rels/slide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13.jpg"/><Relationship Id="rId4" Type="http://schemas.openxmlformats.org/officeDocument/2006/relationships/image" Target="../media/image3.png"/><Relationship Id="rId9" Type="http://schemas.openxmlformats.org/officeDocument/2006/relationships/image" Target="../media/image8.png"/></Relationships>
</file>

<file path=ppt/slides/_rels/slide1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3.png"/><Relationship Id="rId9" Type="http://schemas.openxmlformats.org/officeDocument/2006/relationships/image" Target="../media/image8.png"/></Relationships>
</file>

<file path=ppt/slides/_rels/slide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15.xml"/><Relationship Id="rId6" Type="http://schemas.openxmlformats.org/officeDocument/2006/relationships/image" Target="../media/image5.png"/><Relationship Id="rId11" Type="http://schemas.openxmlformats.org/officeDocument/2006/relationships/image" Target="../media/image16.jpeg"/><Relationship Id="rId5" Type="http://schemas.openxmlformats.org/officeDocument/2006/relationships/image" Target="../media/image4.png"/><Relationship Id="rId10" Type="http://schemas.openxmlformats.org/officeDocument/2006/relationships/image" Target="../media/image15.jp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1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17.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22.jpg"/><Relationship Id="rId4" Type="http://schemas.openxmlformats.org/officeDocument/2006/relationships/image" Target="../media/image3.png"/><Relationship Id="rId9" Type="http://schemas.openxmlformats.org/officeDocument/2006/relationships/image" Target="../media/image8.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jpeg"/><Relationship Id="rId2" Type="http://schemas.openxmlformats.org/officeDocument/2006/relationships/notesSlide" Target="../notesSlides/notesSlide26.xml"/><Relationship Id="rId1" Type="http://schemas.openxmlformats.org/officeDocument/2006/relationships/slideLayout" Target="../slideLayouts/slideLayout1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11.jp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12.jp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3.png"/><Relationship Id="rId7" Type="http://schemas.openxmlformats.org/officeDocument/2006/relationships/diagramLayout" Target="../diagrams/layout1.xml"/><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diagramData" Target="../diagrams/data1.xml"/><Relationship Id="rId5" Type="http://schemas.openxmlformats.org/officeDocument/2006/relationships/image" Target="../media/image5.png"/><Relationship Id="rId10" Type="http://schemas.microsoft.com/office/2007/relationships/diagramDrawing" Target="../diagrams/drawing1.xml"/><Relationship Id="rId4" Type="http://schemas.openxmlformats.org/officeDocument/2006/relationships/image" Target="../media/image4.png"/><Relationship Id="rId9" Type="http://schemas.openxmlformats.org/officeDocument/2006/relationships/diagramColors" Target="../diagrams/colors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橢圓 3"/>
          <p:cNvSpPr/>
          <p:nvPr/>
        </p:nvSpPr>
        <p:spPr>
          <a:xfrm>
            <a:off x="4296000" y="1690688"/>
            <a:ext cx="3600000" cy="3600000"/>
          </a:xfrm>
          <a:prstGeom prst="ellipse">
            <a:avLst/>
          </a:prstGeom>
          <a:solidFill>
            <a:srgbClr val="4998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橢圓 4"/>
          <p:cNvSpPr/>
          <p:nvPr/>
        </p:nvSpPr>
        <p:spPr>
          <a:xfrm>
            <a:off x="4476000" y="1870688"/>
            <a:ext cx="3240000" cy="32400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文字方塊 5"/>
          <p:cNvSpPr txBox="1"/>
          <p:nvPr/>
        </p:nvSpPr>
        <p:spPr>
          <a:xfrm>
            <a:off x="5250434" y="1552188"/>
            <a:ext cx="1760007" cy="3770263"/>
          </a:xfrm>
          <a:prstGeom prst="rect">
            <a:avLst/>
          </a:prstGeom>
          <a:noFill/>
        </p:spPr>
        <p:txBody>
          <a:bodyPr wrap="square" rtlCol="0">
            <a:spAutoFit/>
          </a:bodyPr>
          <a:lstStyle/>
          <a:p>
            <a:pPr lvl="0"/>
            <a:r>
              <a:rPr lang="en-US" altLang="zh-TW" sz="23000" dirty="0">
                <a:solidFill>
                  <a:srgbClr val="FFC000"/>
                </a:solidFill>
              </a:rPr>
              <a:t>5</a:t>
            </a:r>
            <a:endParaRPr lang="zh-TW" altLang="en-US" sz="23000" dirty="0">
              <a:solidFill>
                <a:srgbClr val="FFC000"/>
              </a:solidFill>
            </a:endParaRPr>
          </a:p>
        </p:txBody>
      </p:sp>
      <p:sp>
        <p:nvSpPr>
          <p:cNvPr id="10" name="文字方塊 9"/>
          <p:cNvSpPr txBox="1"/>
          <p:nvPr/>
        </p:nvSpPr>
        <p:spPr>
          <a:xfrm>
            <a:off x="5273066" y="1552188"/>
            <a:ext cx="1714742" cy="3770263"/>
          </a:xfrm>
          <a:prstGeom prst="rect">
            <a:avLst/>
          </a:prstGeom>
          <a:noFill/>
        </p:spPr>
        <p:txBody>
          <a:bodyPr wrap="square" rtlCol="0">
            <a:spAutoFit/>
          </a:bodyPr>
          <a:lstStyle/>
          <a:p>
            <a:pPr lvl="0"/>
            <a:r>
              <a:rPr lang="en-US" altLang="zh-TW" sz="23000" dirty="0" smtClean="0">
                <a:solidFill>
                  <a:srgbClr val="FFC000"/>
                </a:solidFill>
              </a:rPr>
              <a:t>4</a:t>
            </a:r>
            <a:endParaRPr lang="zh-TW" altLang="en-US" sz="23000" dirty="0">
              <a:solidFill>
                <a:srgbClr val="FFC000"/>
              </a:solidFill>
            </a:endParaRPr>
          </a:p>
        </p:txBody>
      </p:sp>
      <p:sp>
        <p:nvSpPr>
          <p:cNvPr id="11" name="文字方塊 10"/>
          <p:cNvSpPr txBox="1"/>
          <p:nvPr/>
        </p:nvSpPr>
        <p:spPr>
          <a:xfrm>
            <a:off x="5256309" y="1552188"/>
            <a:ext cx="1748256" cy="3770263"/>
          </a:xfrm>
          <a:prstGeom prst="rect">
            <a:avLst/>
          </a:prstGeom>
          <a:noFill/>
        </p:spPr>
        <p:txBody>
          <a:bodyPr wrap="square" rtlCol="0">
            <a:spAutoFit/>
          </a:bodyPr>
          <a:lstStyle/>
          <a:p>
            <a:pPr lvl="0"/>
            <a:r>
              <a:rPr lang="en-US" altLang="zh-TW" sz="23000" dirty="0" smtClean="0">
                <a:solidFill>
                  <a:srgbClr val="FFC000"/>
                </a:solidFill>
              </a:rPr>
              <a:t>3</a:t>
            </a:r>
            <a:endParaRPr lang="zh-TW" altLang="en-US" sz="23000" dirty="0">
              <a:solidFill>
                <a:srgbClr val="FFC000"/>
              </a:solidFill>
            </a:endParaRPr>
          </a:p>
        </p:txBody>
      </p:sp>
      <p:sp>
        <p:nvSpPr>
          <p:cNvPr id="12" name="文字方塊 11"/>
          <p:cNvSpPr txBox="1"/>
          <p:nvPr/>
        </p:nvSpPr>
        <p:spPr>
          <a:xfrm>
            <a:off x="5294736" y="1552188"/>
            <a:ext cx="1671403" cy="3770263"/>
          </a:xfrm>
          <a:prstGeom prst="rect">
            <a:avLst/>
          </a:prstGeom>
          <a:noFill/>
        </p:spPr>
        <p:txBody>
          <a:bodyPr wrap="square" rtlCol="0">
            <a:spAutoFit/>
          </a:bodyPr>
          <a:lstStyle/>
          <a:p>
            <a:pPr lvl="0"/>
            <a:r>
              <a:rPr lang="en-US" altLang="zh-TW" sz="23000" dirty="0" smtClean="0">
                <a:solidFill>
                  <a:srgbClr val="FFC000"/>
                </a:solidFill>
              </a:rPr>
              <a:t>2</a:t>
            </a:r>
            <a:endParaRPr lang="zh-TW" altLang="en-US" sz="23000" dirty="0">
              <a:solidFill>
                <a:srgbClr val="FFC000"/>
              </a:solidFill>
            </a:endParaRPr>
          </a:p>
        </p:txBody>
      </p:sp>
      <p:sp>
        <p:nvSpPr>
          <p:cNvPr id="13" name="文字方塊 12"/>
          <p:cNvSpPr txBox="1"/>
          <p:nvPr/>
        </p:nvSpPr>
        <p:spPr>
          <a:xfrm>
            <a:off x="5236741" y="1690688"/>
            <a:ext cx="1787393" cy="3631763"/>
          </a:xfrm>
          <a:prstGeom prst="rect">
            <a:avLst/>
          </a:prstGeom>
          <a:noFill/>
        </p:spPr>
        <p:txBody>
          <a:bodyPr wrap="square" rtlCol="0">
            <a:spAutoFit/>
          </a:bodyPr>
          <a:lstStyle/>
          <a:p>
            <a:pPr lvl="0" algn="ctr"/>
            <a:r>
              <a:rPr lang="en-US" altLang="zh-TW" sz="23000" dirty="0" smtClean="0">
                <a:solidFill>
                  <a:srgbClr val="FFC000"/>
                </a:solidFill>
              </a:rPr>
              <a:t>1</a:t>
            </a:r>
            <a:endParaRPr lang="zh-TW" altLang="en-US" sz="23000" dirty="0">
              <a:solidFill>
                <a:srgbClr val="FFC000"/>
              </a:solidFill>
            </a:endParaRPr>
          </a:p>
        </p:txBody>
      </p:sp>
      <p:sp>
        <p:nvSpPr>
          <p:cNvPr id="2" name="文字方塊 1"/>
          <p:cNvSpPr txBox="1"/>
          <p:nvPr/>
        </p:nvSpPr>
        <p:spPr>
          <a:xfrm>
            <a:off x="1768749" y="395693"/>
            <a:ext cx="8723376" cy="923330"/>
          </a:xfrm>
          <a:prstGeom prst="rect">
            <a:avLst/>
          </a:prstGeom>
          <a:noFill/>
        </p:spPr>
        <p:txBody>
          <a:bodyPr wrap="square" rtlCol="0">
            <a:spAutoFit/>
          </a:bodyPr>
          <a:lstStyle/>
          <a:p>
            <a:pPr algn="ctr"/>
            <a:r>
              <a:rPr lang="zh-TW" altLang="en-US" sz="5400" dirty="0" smtClean="0">
                <a:solidFill>
                  <a:srgbClr val="499894"/>
                </a:solidFill>
              </a:rPr>
              <a:t>你們準備好了</a:t>
            </a:r>
            <a:r>
              <a:rPr lang="zh-TW" altLang="en-US" sz="5400" dirty="0">
                <a:solidFill>
                  <a:srgbClr val="499894"/>
                </a:solidFill>
              </a:rPr>
              <a:t>嗎</a:t>
            </a:r>
          </a:p>
        </p:txBody>
      </p:sp>
    </p:spTree>
    <p:extLst>
      <p:ext uri="{BB962C8B-B14F-4D97-AF65-F5344CB8AC3E}">
        <p14:creationId xmlns:p14="http://schemas.microsoft.com/office/powerpoint/2010/main" val="1624298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repeatCount="5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par>
                                <p:cTn id="8" presetID="21" presetClass="entr" presetSubtype="1" repeatCount="500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heel(1)">
                                      <p:cBhvr>
                                        <p:cTn id="10" dur="1000"/>
                                        <p:tgtEl>
                                          <p:spTgt spid="5"/>
                                        </p:tgtEl>
                                      </p:cBhvr>
                                    </p:animEffect>
                                  </p:childTnLst>
                                </p:cTn>
                              </p:par>
                              <p:par>
                                <p:cTn id="11" presetID="1" presetClass="entr" presetSubtype="0" fill="hold"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childTnLst>
                                </p:cTn>
                              </p:par>
                              <p:par>
                                <p:cTn id="13" presetID="1" presetClass="exit" presetSubtype="0" fill="hold" nodeType="withEffect">
                                  <p:stCondLst>
                                    <p:cond delay="1000"/>
                                  </p:stCondLst>
                                  <p:childTnLst>
                                    <p:set>
                                      <p:cBhvr>
                                        <p:cTn id="14" dur="1" fill="hold">
                                          <p:stCondLst>
                                            <p:cond delay="0"/>
                                          </p:stCondLst>
                                        </p:cTn>
                                        <p:tgtEl>
                                          <p:spTgt spid="6">
                                            <p:txEl>
                                              <p:pRg st="0" end="0"/>
                                            </p:txEl>
                                          </p:spTgt>
                                        </p:tgtEl>
                                        <p:attrNameLst>
                                          <p:attrName>style.visibility</p:attrName>
                                        </p:attrNameLst>
                                      </p:cBhvr>
                                      <p:to>
                                        <p:strVal val="hidden"/>
                                      </p:to>
                                    </p:set>
                                  </p:childTnLst>
                                </p:cTn>
                              </p:par>
                              <p:par>
                                <p:cTn id="15" presetID="1" presetClass="entr" presetSubtype="0" fill="hold" grpId="0" nodeType="withEffect">
                                  <p:stCondLst>
                                    <p:cond delay="1000"/>
                                  </p:stCondLst>
                                  <p:childTnLst>
                                    <p:set>
                                      <p:cBhvr>
                                        <p:cTn id="16" dur="1" fill="hold">
                                          <p:stCondLst>
                                            <p:cond delay="9"/>
                                          </p:stCondLst>
                                        </p:cTn>
                                        <p:tgtEl>
                                          <p:spTgt spid="10"/>
                                        </p:tgtEl>
                                        <p:attrNameLst>
                                          <p:attrName>style.visibility</p:attrName>
                                        </p:attrNameLst>
                                      </p:cBhvr>
                                      <p:to>
                                        <p:strVal val="visible"/>
                                      </p:to>
                                    </p:set>
                                  </p:childTnLst>
                                </p:cTn>
                              </p:par>
                              <p:par>
                                <p:cTn id="17" presetID="1" presetClass="exit" presetSubtype="0" fill="hold" grpId="1" nodeType="withEffect">
                                  <p:stCondLst>
                                    <p:cond delay="2000"/>
                                  </p:stCondLst>
                                  <p:childTnLst>
                                    <p:set>
                                      <p:cBhvr>
                                        <p:cTn id="18" dur="1" fill="hold">
                                          <p:stCondLst>
                                            <p:cond delay="0"/>
                                          </p:stCondLst>
                                        </p:cTn>
                                        <p:tgtEl>
                                          <p:spTgt spid="10"/>
                                        </p:tgtEl>
                                        <p:attrNameLst>
                                          <p:attrName>style.visibility</p:attrName>
                                        </p:attrNameLst>
                                      </p:cBhvr>
                                      <p:to>
                                        <p:strVal val="hidden"/>
                                      </p:to>
                                    </p:set>
                                  </p:childTnLst>
                                </p:cTn>
                              </p:par>
                              <p:par>
                                <p:cTn id="19" presetID="1" presetClass="entr" presetSubtype="0" fill="hold" grpId="0" nodeType="withEffect">
                                  <p:stCondLst>
                                    <p:cond delay="200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xit" presetSubtype="0" fill="hold" grpId="1" nodeType="withEffect">
                                  <p:stCondLst>
                                    <p:cond delay="3000"/>
                                  </p:stCondLst>
                                  <p:childTnLst>
                                    <p:set>
                                      <p:cBhvr>
                                        <p:cTn id="22" dur="1" fill="hold">
                                          <p:stCondLst>
                                            <p:cond delay="0"/>
                                          </p:stCondLst>
                                        </p:cTn>
                                        <p:tgtEl>
                                          <p:spTgt spid="11"/>
                                        </p:tgtEl>
                                        <p:attrNameLst>
                                          <p:attrName>style.visibility</p:attrName>
                                        </p:attrNameLst>
                                      </p:cBhvr>
                                      <p:to>
                                        <p:strVal val="hidden"/>
                                      </p:to>
                                    </p:set>
                                  </p:childTnLst>
                                </p:cTn>
                              </p:par>
                              <p:par>
                                <p:cTn id="23" presetID="1" presetClass="entr" presetSubtype="0" fill="hold" grpId="0" nodeType="withEffect">
                                  <p:stCondLst>
                                    <p:cond delay="300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xit" presetSubtype="0" fill="hold" grpId="1" nodeType="withEffect">
                                  <p:stCondLst>
                                    <p:cond delay="4000"/>
                                  </p:stCondLst>
                                  <p:childTnLst>
                                    <p:set>
                                      <p:cBhvr>
                                        <p:cTn id="26" dur="1" fill="hold">
                                          <p:stCondLst>
                                            <p:cond delay="0"/>
                                          </p:stCondLst>
                                        </p:cTn>
                                        <p:tgtEl>
                                          <p:spTgt spid="12"/>
                                        </p:tgtEl>
                                        <p:attrNameLst>
                                          <p:attrName>style.visibility</p:attrName>
                                        </p:attrNameLst>
                                      </p:cBhvr>
                                      <p:to>
                                        <p:strVal val="hidden"/>
                                      </p:to>
                                    </p:set>
                                  </p:childTnLst>
                                </p:cTn>
                              </p:par>
                              <p:par>
                                <p:cTn id="27" presetID="1" presetClass="entr" presetSubtype="0" fill="hold" grpId="0" nodeType="withEffect">
                                  <p:stCondLst>
                                    <p:cond delay="400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xit" presetSubtype="0" fill="hold" grpId="1" nodeType="withEffect">
                                  <p:stCondLst>
                                    <p:cond delay="5000"/>
                                  </p:stCondLst>
                                  <p:childTnLst>
                                    <p:set>
                                      <p:cBhvr>
                                        <p:cTn id="30" dur="1" fill="hold">
                                          <p:stCondLst>
                                            <p:cond delay="0"/>
                                          </p:stCondLst>
                                        </p:cTn>
                                        <p:tgtEl>
                                          <p:spTgt spid="13"/>
                                        </p:tgtEl>
                                        <p:attrNameLst>
                                          <p:attrName>style.visibility</p:attrName>
                                        </p:attrNameLst>
                                      </p:cBhvr>
                                      <p:to>
                                        <p:strVal val="hidden"/>
                                      </p:to>
                                    </p:set>
                                  </p:childTnLst>
                                </p:cTn>
                              </p:par>
                              <p:par>
                                <p:cTn id="31" presetID="31" presetClass="exit" presetSubtype="0" fill="hold" grpId="1" nodeType="withEffect">
                                  <p:stCondLst>
                                    <p:cond delay="5000"/>
                                  </p:stCondLst>
                                  <p:childTnLst>
                                    <p:anim calcmode="lin" valueType="num">
                                      <p:cBhvr>
                                        <p:cTn id="32" dur="1000"/>
                                        <p:tgtEl>
                                          <p:spTgt spid="4"/>
                                        </p:tgtEl>
                                        <p:attrNameLst>
                                          <p:attrName>ppt_w</p:attrName>
                                        </p:attrNameLst>
                                      </p:cBhvr>
                                      <p:tavLst>
                                        <p:tav tm="0">
                                          <p:val>
                                            <p:strVal val="ppt_w"/>
                                          </p:val>
                                        </p:tav>
                                        <p:tav tm="100000">
                                          <p:val>
                                            <p:fltVal val="0"/>
                                          </p:val>
                                        </p:tav>
                                      </p:tavLst>
                                    </p:anim>
                                    <p:anim calcmode="lin" valueType="num">
                                      <p:cBhvr>
                                        <p:cTn id="33" dur="1000"/>
                                        <p:tgtEl>
                                          <p:spTgt spid="4"/>
                                        </p:tgtEl>
                                        <p:attrNameLst>
                                          <p:attrName>ppt_h</p:attrName>
                                        </p:attrNameLst>
                                      </p:cBhvr>
                                      <p:tavLst>
                                        <p:tav tm="0">
                                          <p:val>
                                            <p:strVal val="ppt_h"/>
                                          </p:val>
                                        </p:tav>
                                        <p:tav tm="100000">
                                          <p:val>
                                            <p:fltVal val="0"/>
                                          </p:val>
                                        </p:tav>
                                      </p:tavLst>
                                    </p:anim>
                                    <p:anim calcmode="lin" valueType="num">
                                      <p:cBhvr>
                                        <p:cTn id="34" dur="1000"/>
                                        <p:tgtEl>
                                          <p:spTgt spid="4"/>
                                        </p:tgtEl>
                                        <p:attrNameLst>
                                          <p:attrName>style.rotation</p:attrName>
                                        </p:attrNameLst>
                                      </p:cBhvr>
                                      <p:tavLst>
                                        <p:tav tm="0">
                                          <p:val>
                                            <p:fltVal val="0"/>
                                          </p:val>
                                        </p:tav>
                                        <p:tav tm="100000">
                                          <p:val>
                                            <p:fltVal val="90"/>
                                          </p:val>
                                        </p:tav>
                                      </p:tavLst>
                                    </p:anim>
                                    <p:animEffect transition="out" filter="fade">
                                      <p:cBhvr>
                                        <p:cTn id="35" dur="1000"/>
                                        <p:tgtEl>
                                          <p:spTgt spid="4"/>
                                        </p:tgtEl>
                                      </p:cBhvr>
                                    </p:animEffect>
                                    <p:set>
                                      <p:cBhvr>
                                        <p:cTn id="36" dur="1" fill="hold">
                                          <p:stCondLst>
                                            <p:cond delay="999"/>
                                          </p:stCondLst>
                                        </p:cTn>
                                        <p:tgtEl>
                                          <p:spTgt spid="4"/>
                                        </p:tgtEl>
                                        <p:attrNameLst>
                                          <p:attrName>style.visibility</p:attrName>
                                        </p:attrNameLst>
                                      </p:cBhvr>
                                      <p:to>
                                        <p:strVal val="hidden"/>
                                      </p:to>
                                    </p:set>
                                  </p:childTnLst>
                                </p:cTn>
                              </p:par>
                              <p:par>
                                <p:cTn id="37" presetID="31" presetClass="exit" presetSubtype="0" fill="hold" grpId="1" nodeType="withEffect">
                                  <p:stCondLst>
                                    <p:cond delay="5000"/>
                                  </p:stCondLst>
                                  <p:childTnLst>
                                    <p:anim calcmode="lin" valueType="num">
                                      <p:cBhvr>
                                        <p:cTn id="38" dur="1000"/>
                                        <p:tgtEl>
                                          <p:spTgt spid="5"/>
                                        </p:tgtEl>
                                        <p:attrNameLst>
                                          <p:attrName>ppt_w</p:attrName>
                                        </p:attrNameLst>
                                      </p:cBhvr>
                                      <p:tavLst>
                                        <p:tav tm="0">
                                          <p:val>
                                            <p:strVal val="ppt_w"/>
                                          </p:val>
                                        </p:tav>
                                        <p:tav tm="100000">
                                          <p:val>
                                            <p:fltVal val="0"/>
                                          </p:val>
                                        </p:tav>
                                      </p:tavLst>
                                    </p:anim>
                                    <p:anim calcmode="lin" valueType="num">
                                      <p:cBhvr>
                                        <p:cTn id="39" dur="1000"/>
                                        <p:tgtEl>
                                          <p:spTgt spid="5"/>
                                        </p:tgtEl>
                                        <p:attrNameLst>
                                          <p:attrName>ppt_h</p:attrName>
                                        </p:attrNameLst>
                                      </p:cBhvr>
                                      <p:tavLst>
                                        <p:tav tm="0">
                                          <p:val>
                                            <p:strVal val="ppt_h"/>
                                          </p:val>
                                        </p:tav>
                                        <p:tav tm="100000">
                                          <p:val>
                                            <p:fltVal val="0"/>
                                          </p:val>
                                        </p:tav>
                                      </p:tavLst>
                                    </p:anim>
                                    <p:anim calcmode="lin" valueType="num">
                                      <p:cBhvr>
                                        <p:cTn id="40" dur="1000"/>
                                        <p:tgtEl>
                                          <p:spTgt spid="5"/>
                                        </p:tgtEl>
                                        <p:attrNameLst>
                                          <p:attrName>style.rotation</p:attrName>
                                        </p:attrNameLst>
                                      </p:cBhvr>
                                      <p:tavLst>
                                        <p:tav tm="0">
                                          <p:val>
                                            <p:fltVal val="0"/>
                                          </p:val>
                                        </p:tav>
                                        <p:tav tm="100000">
                                          <p:val>
                                            <p:fltVal val="90"/>
                                          </p:val>
                                        </p:tav>
                                      </p:tavLst>
                                    </p:anim>
                                    <p:animEffect transition="out" filter="fade">
                                      <p:cBhvr>
                                        <p:cTn id="41" dur="1000"/>
                                        <p:tgtEl>
                                          <p:spTgt spid="5"/>
                                        </p:tgtEl>
                                      </p:cBhvr>
                                    </p:animEffect>
                                    <p:set>
                                      <p:cBhvr>
                                        <p:cTn id="42"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10" grpId="0"/>
      <p:bldP spid="10" grpId="1"/>
      <p:bldP spid="11" grpId="0"/>
      <p:bldP spid="11" grpId="1"/>
      <p:bldP spid="12" grpId="0"/>
      <p:bldP spid="12" grpId="1"/>
      <p:bldP spid="13" grpId="0"/>
      <p:bldP spid="1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包含 甜甜圈, 美食, 巧克力, 室内&#10;&#10;已生成极高可信度的说明">
            <a:extLst>
              <a:ext uri="{FF2B5EF4-FFF2-40B4-BE49-F238E27FC236}">
                <a16:creationId xmlns="" xmlns:a16="http://schemas.microsoft.com/office/drawing/2014/main" id="{CCE06A15-0F09-427F-9077-3EF92F7B21A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68015"/>
            <a:ext cx="1331471" cy="1308514"/>
          </a:xfrm>
          <a:prstGeom prst="rect">
            <a:avLst/>
          </a:prstGeom>
        </p:spPr>
      </p:pic>
      <p:pic>
        <p:nvPicPr>
          <p:cNvPr id="13" name="图片 12">
            <a:extLst>
              <a:ext uri="{FF2B5EF4-FFF2-40B4-BE49-F238E27FC236}">
                <a16:creationId xmlns="" xmlns:a16="http://schemas.microsoft.com/office/drawing/2014/main" id="{8837B810-549E-4E05-AA42-3ECFFAA0342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flipH="1" flipV="1">
            <a:off x="9401202" y="5037218"/>
            <a:ext cx="1793925" cy="2409436"/>
          </a:xfrm>
          <a:prstGeom prst="rect">
            <a:avLst/>
          </a:prstGeom>
        </p:spPr>
      </p:pic>
      <p:pic>
        <p:nvPicPr>
          <p:cNvPr id="15" name="图片 14">
            <a:extLst>
              <a:ext uri="{FF2B5EF4-FFF2-40B4-BE49-F238E27FC236}">
                <a16:creationId xmlns="" xmlns:a16="http://schemas.microsoft.com/office/drawing/2014/main" id="{76053A5C-495A-4A4E-8BA0-29FE440B099C}"/>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190671" y="1121183"/>
            <a:ext cx="1456862" cy="829471"/>
          </a:xfrm>
          <a:prstGeom prst="rect">
            <a:avLst/>
          </a:prstGeom>
        </p:spPr>
      </p:pic>
      <p:pic>
        <p:nvPicPr>
          <p:cNvPr id="16" name="图片 15" descr="图片包含 植物&#10;&#10;已生成极高可信度的说明">
            <a:extLst>
              <a:ext uri="{FF2B5EF4-FFF2-40B4-BE49-F238E27FC236}">
                <a16:creationId xmlns="" xmlns:a16="http://schemas.microsoft.com/office/drawing/2014/main" id="{53217592-9CBE-4A5A-913C-8AA183C05B06}"/>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48797" y="-16894"/>
            <a:ext cx="911495" cy="993092"/>
          </a:xfrm>
          <a:prstGeom prst="rect">
            <a:avLst/>
          </a:prstGeom>
        </p:spPr>
      </p:pic>
      <p:pic>
        <p:nvPicPr>
          <p:cNvPr id="17" name="图片 16" descr="图片包含 美食, 香蕉, 盘子, 水果&#10;&#10;已生成极高可信度的说明">
            <a:extLst>
              <a:ext uri="{FF2B5EF4-FFF2-40B4-BE49-F238E27FC236}">
                <a16:creationId xmlns="" xmlns:a16="http://schemas.microsoft.com/office/drawing/2014/main" id="{EABAD2AF-09BA-420F-A3E0-CDCB71C14737}"/>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rot="5400000">
            <a:off x="1631159" y="-1029342"/>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5344101" y="0"/>
            <a:ext cx="1331903" cy="646331"/>
          </a:xfrm>
          <a:prstGeom prst="rect">
            <a:avLst/>
          </a:prstGeom>
          <a:noFill/>
        </p:spPr>
        <p:txBody>
          <a:bodyPr wrap="none" rtlCol="0">
            <a:spAutoFit/>
          </a:bodyPr>
          <a:lstStyle/>
          <a:p>
            <a:r>
              <a:rPr lang="en-US" altLang="zh-TW" sz="3600" spc="30" dirty="0" smtClean="0">
                <a:solidFill>
                  <a:srgbClr val="3F8B6F"/>
                </a:solidFill>
                <a:cs typeface="+mn-ea"/>
              </a:rPr>
              <a:t>SWOT</a:t>
            </a:r>
          </a:p>
        </p:txBody>
      </p:sp>
      <p:graphicFrame>
        <p:nvGraphicFramePr>
          <p:cNvPr id="2" name="資料庫圖表 1"/>
          <p:cNvGraphicFramePr/>
          <p:nvPr>
            <p:extLst>
              <p:ext uri="{D42A27DB-BD31-4B8C-83A1-F6EECF244321}">
                <p14:modId xmlns:p14="http://schemas.microsoft.com/office/powerpoint/2010/main" val="2485590369"/>
              </p:ext>
            </p:extLst>
          </p:nvPr>
        </p:nvGraphicFramePr>
        <p:xfrm>
          <a:off x="1030787" y="919124"/>
          <a:ext cx="9958532" cy="606723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14" name="图片 13" descr="图片包含 蛋糕, 室内, 餐桌, 巧克力&#10;&#10;已生成极高可信度的说明">
            <a:extLst>
              <a:ext uri="{FF2B5EF4-FFF2-40B4-BE49-F238E27FC236}">
                <a16:creationId xmlns="" xmlns:a16="http://schemas.microsoft.com/office/drawing/2014/main" id="{2E6E7C3E-1158-445F-ADC9-3ACDF08D9DF1}"/>
              </a:ext>
            </a:extLst>
          </p:cNvPr>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10188580" y="5216890"/>
            <a:ext cx="2071033" cy="2178762"/>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FDB3CF0B-2FD3-4EC8-91A3-57CA60FE6966}"/>
              </a:ext>
            </a:extLst>
          </p:cNvPr>
          <p:cNvPicPr>
            <a:picLocks noChangeAspect="1"/>
          </p:cNvPicPr>
          <p:nvPr/>
        </p:nvPicPr>
        <p:blipFill>
          <a:blip r:embed="rId14" cstate="print">
            <a:extLst>
              <a:ext uri="{28A0092B-C50C-407E-A947-70E740481C1C}">
                <a14:useLocalDpi xmlns:a14="http://schemas.microsoft.com/office/drawing/2010/main"/>
              </a:ext>
            </a:extLst>
          </a:blip>
          <a:stretch>
            <a:fillRect/>
          </a:stretch>
        </p:blipFill>
        <p:spPr>
          <a:xfrm rot="5400000">
            <a:off x="8604138" y="5989388"/>
            <a:ext cx="837360" cy="1318841"/>
          </a:xfrm>
          <a:prstGeom prst="rect">
            <a:avLst/>
          </a:prstGeom>
        </p:spPr>
      </p:pic>
    </p:spTree>
    <p:extLst>
      <p:ext uri="{BB962C8B-B14F-4D97-AF65-F5344CB8AC3E}">
        <p14:creationId xmlns:p14="http://schemas.microsoft.com/office/powerpoint/2010/main" val="3011922335"/>
      </p:ext>
    </p:extLst>
  </p:cSld>
  <p:clrMapOvr>
    <a:masterClrMapping/>
  </p:clrMapOvr>
  <p:transition spd="slow">
    <p:wheel spokes="1"/>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包含 甜甜圈, 美食, 巧克力, 室内&#10;&#10;已生成极高可信度的说明">
            <a:extLst>
              <a:ext uri="{FF2B5EF4-FFF2-40B4-BE49-F238E27FC236}">
                <a16:creationId xmlns="" xmlns:a16="http://schemas.microsoft.com/office/drawing/2014/main" id="{CCE06A15-0F09-427F-9077-3EF92F7B21A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7611" y="321941"/>
            <a:ext cx="1331471" cy="1308514"/>
          </a:xfrm>
          <a:prstGeom prst="rect">
            <a:avLst/>
          </a:prstGeom>
        </p:spPr>
      </p:pic>
      <p:pic>
        <p:nvPicPr>
          <p:cNvPr id="13" name="图片 12">
            <a:extLst>
              <a:ext uri="{FF2B5EF4-FFF2-40B4-BE49-F238E27FC236}">
                <a16:creationId xmlns="" xmlns:a16="http://schemas.microsoft.com/office/drawing/2014/main" id="{8837B810-549E-4E05-AA42-3ECFFAA0342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flipH="1" flipV="1">
            <a:off x="9401202" y="5037218"/>
            <a:ext cx="1793925" cy="2409436"/>
          </a:xfrm>
          <a:prstGeom prst="rect">
            <a:avLst/>
          </a:prstGeom>
        </p:spPr>
      </p:pic>
      <p:pic>
        <p:nvPicPr>
          <p:cNvPr id="15" name="图片 14">
            <a:extLst>
              <a:ext uri="{FF2B5EF4-FFF2-40B4-BE49-F238E27FC236}">
                <a16:creationId xmlns="" xmlns:a16="http://schemas.microsoft.com/office/drawing/2014/main" id="{76053A5C-495A-4A4E-8BA0-29FE440B099C}"/>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306988" y="1551896"/>
            <a:ext cx="1456862" cy="829471"/>
          </a:xfrm>
          <a:prstGeom prst="rect">
            <a:avLst/>
          </a:prstGeom>
        </p:spPr>
      </p:pic>
      <p:pic>
        <p:nvPicPr>
          <p:cNvPr id="16" name="图片 15" descr="图片包含 植物&#10;&#10;已生成极高可信度的说明">
            <a:extLst>
              <a:ext uri="{FF2B5EF4-FFF2-40B4-BE49-F238E27FC236}">
                <a16:creationId xmlns="" xmlns:a16="http://schemas.microsoft.com/office/drawing/2014/main" id="{53217592-9CBE-4A5A-913C-8AA183C05B06}"/>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48797" y="-16894"/>
            <a:ext cx="911495" cy="993092"/>
          </a:xfrm>
          <a:prstGeom prst="rect">
            <a:avLst/>
          </a:prstGeom>
        </p:spPr>
      </p:pic>
      <p:pic>
        <p:nvPicPr>
          <p:cNvPr id="17" name="图片 16" descr="图片包含 美食, 香蕉, 盘子, 水果&#10;&#10;已生成极高可信度的说明">
            <a:extLst>
              <a:ext uri="{FF2B5EF4-FFF2-40B4-BE49-F238E27FC236}">
                <a16:creationId xmlns="" xmlns:a16="http://schemas.microsoft.com/office/drawing/2014/main" id="{EABAD2AF-09BA-420F-A3E0-CDCB71C14737}"/>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rot="5400000">
            <a:off x="1719619" y="-807408"/>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4800935" y="255875"/>
            <a:ext cx="2046714" cy="646331"/>
          </a:xfrm>
          <a:prstGeom prst="rect">
            <a:avLst/>
          </a:prstGeom>
          <a:noFill/>
        </p:spPr>
        <p:txBody>
          <a:bodyPr wrap="none" rtlCol="0">
            <a:spAutoFit/>
          </a:bodyPr>
          <a:lstStyle/>
          <a:p>
            <a:r>
              <a:rPr lang="zh-TW" altLang="en-US" sz="3600" spc="30" dirty="0" smtClean="0">
                <a:solidFill>
                  <a:srgbClr val="3F8B6F"/>
                </a:solidFill>
                <a:cs typeface="+mn-ea"/>
              </a:rPr>
              <a:t>五力分析</a:t>
            </a:r>
            <a:endParaRPr lang="zh-TW" altLang="en-US" sz="3600" spc="30" dirty="0">
              <a:solidFill>
                <a:srgbClr val="3F8B6F"/>
              </a:solidFill>
              <a:cs typeface="+mn-ea"/>
            </a:endParaRPr>
          </a:p>
        </p:txBody>
      </p:sp>
      <p:graphicFrame>
        <p:nvGraphicFramePr>
          <p:cNvPr id="5" name="表格 4"/>
          <p:cNvGraphicFramePr>
            <a:graphicFrameLocks noGrp="1"/>
          </p:cNvGraphicFramePr>
          <p:nvPr>
            <p:extLst>
              <p:ext uri="{D42A27DB-BD31-4B8C-83A1-F6EECF244321}">
                <p14:modId xmlns:p14="http://schemas.microsoft.com/office/powerpoint/2010/main" val="2263482137"/>
              </p:ext>
            </p:extLst>
          </p:nvPr>
        </p:nvGraphicFramePr>
        <p:xfrm>
          <a:off x="1760292" y="1551896"/>
          <a:ext cx="8128000" cy="4612301"/>
        </p:xfrm>
        <a:graphic>
          <a:graphicData uri="http://schemas.openxmlformats.org/drawingml/2006/table">
            <a:tbl>
              <a:tblPr firstRow="1" bandRow="1">
                <a:tableStyleId>{16D9F66E-5EB9-4882-86FB-DCBF35E3C3E4}</a:tableStyleId>
              </a:tblPr>
              <a:tblGrid>
                <a:gridCol w="1479296"/>
                <a:gridCol w="6648704"/>
              </a:tblGrid>
              <a:tr h="804673">
                <a:tc>
                  <a:txBody>
                    <a:bodyPr/>
                    <a:lstStyle/>
                    <a:p>
                      <a:pPr algn="ctr"/>
                      <a:endParaRPr lang="en-US" altLang="zh-TW" b="0" dirty="0" smtClean="0"/>
                    </a:p>
                    <a:p>
                      <a:pPr algn="ctr"/>
                      <a:r>
                        <a:rPr lang="zh-TW" altLang="en-US" b="0" dirty="0" smtClean="0"/>
                        <a:t>購買者</a:t>
                      </a:r>
                      <a:endParaRPr lang="zh-TW" altLang="en-US" b="0" dirty="0"/>
                    </a:p>
                  </a:txBody>
                  <a:tcPr/>
                </a:tc>
                <a:tc>
                  <a:txBody>
                    <a:bodyPr/>
                    <a:lstStyle/>
                    <a:p>
                      <a:r>
                        <a:rPr lang="zh-TW" altLang="zh-TW" sz="1800" b="0" dirty="0" smtClean="0">
                          <a:effectLst/>
                          <a:latin typeface="+mn-ea"/>
                          <a:ea typeface="+mn-ea"/>
                          <a:cs typeface="Times New Roman" panose="02020603050405020304" pitchFamily="18" charset="0"/>
                        </a:rPr>
                        <a:t>由於早午餐價格為店家決定，無法與之議價和隨意更改，因此消費者只能遵循店家訂價，購買者無議價能力。</a:t>
                      </a:r>
                      <a:endParaRPr lang="zh-TW" altLang="en-US" b="0" dirty="0">
                        <a:latin typeface="+mn-ea"/>
                        <a:ea typeface="+mn-ea"/>
                      </a:endParaRPr>
                    </a:p>
                  </a:txBody>
                  <a:tcPr/>
                </a:tc>
              </a:tr>
              <a:tr h="951907">
                <a:tc>
                  <a:txBody>
                    <a:bodyPr/>
                    <a:lstStyle/>
                    <a:p>
                      <a:pPr algn="ctr"/>
                      <a:endParaRPr lang="en-US" altLang="zh-TW" dirty="0" smtClean="0"/>
                    </a:p>
                    <a:p>
                      <a:pPr algn="ctr"/>
                      <a:r>
                        <a:rPr lang="zh-TW" altLang="en-US" dirty="0" smtClean="0"/>
                        <a:t>現有競爭者</a:t>
                      </a:r>
                      <a:endParaRPr lang="zh-TW" altLang="en-US" dirty="0"/>
                    </a:p>
                  </a:txBody>
                  <a:tcPr/>
                </a:tc>
                <a:tc>
                  <a:txBody>
                    <a:bodyPr/>
                    <a:lstStyle/>
                    <a:p>
                      <a:r>
                        <a:rPr lang="zh-TW" altLang="zh-TW" sz="1800" b="0" dirty="0" smtClean="0">
                          <a:effectLst/>
                          <a:latin typeface="+mn-ea"/>
                          <a:ea typeface="+mn-ea"/>
                          <a:cs typeface="Times New Roman" panose="02020603050405020304" pitchFamily="18" charset="0"/>
                        </a:rPr>
                        <a:t>近年來早午餐店蓬勃發展，且由知名連鎖店佔大多數，而連鎖店通常有較高的知名度、規模經濟與雄厚的資本，因此現有競爭者威脅大。</a:t>
                      </a:r>
                      <a:endParaRPr lang="zh-TW" altLang="en-US" b="0" dirty="0">
                        <a:latin typeface="+mn-ea"/>
                        <a:ea typeface="+mn-ea"/>
                      </a:endParaRPr>
                    </a:p>
                  </a:txBody>
                  <a:tcPr/>
                </a:tc>
              </a:tr>
              <a:tr h="951907">
                <a:tc>
                  <a:txBody>
                    <a:bodyPr/>
                    <a:lstStyle/>
                    <a:p>
                      <a:endParaRPr lang="en-US" altLang="zh-TW" dirty="0" smtClean="0"/>
                    </a:p>
                    <a:p>
                      <a:pPr algn="ctr"/>
                      <a:r>
                        <a:rPr lang="zh-TW" altLang="en-US" dirty="0" smtClean="0"/>
                        <a:t>供應商</a:t>
                      </a:r>
                      <a:endParaRPr lang="zh-TW" altLang="en-US" dirty="0"/>
                    </a:p>
                  </a:txBody>
                  <a:tcPr/>
                </a:tc>
                <a:tc>
                  <a:txBody>
                    <a:bodyPr/>
                    <a:lstStyle/>
                    <a:p>
                      <a:r>
                        <a:rPr lang="zh-TW" altLang="zh-TW" sz="1800" b="0" kern="1200" dirty="0" smtClean="0">
                          <a:solidFill>
                            <a:schemeClr val="dk1"/>
                          </a:solidFill>
                          <a:effectLst/>
                          <a:latin typeface="+mn-ea"/>
                          <a:ea typeface="+mn-ea"/>
                          <a:cs typeface="+mn-cs"/>
                        </a:rPr>
                        <a:t>供應商通常會給予大量進貨的商家及熟客折扣價格，但是由於本店位於起步階段，且並沒有進入連鎖早午餐體系，加上進貨量小，可能無法與供應商議價。</a:t>
                      </a:r>
                      <a:endParaRPr lang="zh-TW" altLang="en-US" b="0" dirty="0">
                        <a:latin typeface="+mn-ea"/>
                        <a:ea typeface="+mn-ea"/>
                      </a:endParaRPr>
                    </a:p>
                  </a:txBody>
                  <a:tcPr/>
                </a:tc>
              </a:tr>
              <a:tr h="951907">
                <a:tc>
                  <a:txBody>
                    <a:bodyPr/>
                    <a:lstStyle/>
                    <a:p>
                      <a:pPr algn="ctr"/>
                      <a:endParaRPr lang="en-US" altLang="zh-TW" dirty="0" smtClean="0"/>
                    </a:p>
                    <a:p>
                      <a:pPr algn="ctr"/>
                      <a:r>
                        <a:rPr lang="zh-TW" altLang="en-US" dirty="0" smtClean="0"/>
                        <a:t>潛在競爭者</a:t>
                      </a:r>
                      <a:endParaRPr lang="zh-TW" altLang="en-US" dirty="0"/>
                    </a:p>
                  </a:txBody>
                  <a:tcPr/>
                </a:tc>
                <a:tc>
                  <a:txBody>
                    <a:bodyPr/>
                    <a:lstStyle/>
                    <a:p>
                      <a:pPr lvl="0" hangingPunct="0"/>
                      <a:r>
                        <a:rPr lang="zh-TW" altLang="zh-TW" sz="1800" b="0" kern="1200" dirty="0" smtClean="0">
                          <a:solidFill>
                            <a:schemeClr val="dk1"/>
                          </a:solidFill>
                          <a:effectLst/>
                          <a:latin typeface="+mn-ea"/>
                          <a:ea typeface="+mn-ea"/>
                          <a:cs typeface="+mn-cs"/>
                        </a:rPr>
                        <a:t>近年來早午餐蓬勃發展，且市場消息靈通，加上生產技術低，因此容易進入市場，還有進入連鎖體系的可能性，所以潛在進入者威脅大。</a:t>
                      </a:r>
                      <a:endParaRPr lang="zh-TW" altLang="zh-TW" sz="1800" b="0" kern="1200" dirty="0">
                        <a:solidFill>
                          <a:schemeClr val="dk1"/>
                        </a:solidFill>
                        <a:effectLst/>
                        <a:latin typeface="+mn-ea"/>
                        <a:ea typeface="+mn-ea"/>
                        <a:cs typeface="+mn-cs"/>
                      </a:endParaRPr>
                    </a:p>
                  </a:txBody>
                  <a:tcPr/>
                </a:tc>
              </a:tr>
              <a:tr h="951907">
                <a:tc>
                  <a:txBody>
                    <a:bodyPr/>
                    <a:lstStyle/>
                    <a:p>
                      <a:pPr algn="ctr"/>
                      <a:endParaRPr lang="en-US" altLang="zh-TW" dirty="0" smtClean="0"/>
                    </a:p>
                    <a:p>
                      <a:pPr algn="ctr"/>
                      <a:r>
                        <a:rPr lang="zh-TW" altLang="en-US" dirty="0" smtClean="0"/>
                        <a:t>替代品</a:t>
                      </a:r>
                      <a:endParaRPr lang="zh-TW" altLang="en-US" dirty="0"/>
                    </a:p>
                  </a:txBody>
                  <a:tcPr/>
                </a:tc>
                <a:tc>
                  <a:txBody>
                    <a:bodyPr/>
                    <a:lstStyle/>
                    <a:p>
                      <a:pPr marL="0" lvl="0" indent="0" algn="just" hangingPunct="0">
                        <a:spcAft>
                          <a:spcPts val="0"/>
                        </a:spcAft>
                        <a:buFont typeface="+mj-lt"/>
                        <a:buNone/>
                      </a:pPr>
                      <a:r>
                        <a:rPr lang="zh-TW" altLang="zh-TW" sz="1800" b="0" kern="100" dirty="0" smtClean="0">
                          <a:effectLst/>
                          <a:latin typeface="+mn-ea"/>
                          <a:ea typeface="+mn-ea"/>
                          <a:cs typeface="Times New Roman" panose="02020603050405020304" pitchFamily="18" charset="0"/>
                        </a:rPr>
                        <a:t>傳統早餐店的方便性高，且價格較低，而早午餐的方便性可透過許多方法解決，但是早午餐卻很難有效地壓低價格，所以替代品威脅大。</a:t>
                      </a:r>
                      <a:endParaRPr lang="zh-TW" altLang="zh-TW" sz="1600" b="0" kern="100" dirty="0" smtClean="0">
                        <a:effectLst/>
                        <a:latin typeface="+mn-ea"/>
                        <a:ea typeface="+mn-ea"/>
                        <a:cs typeface="Times New Roman" panose="02020603050405020304" pitchFamily="18" charset="0"/>
                      </a:endParaRPr>
                    </a:p>
                  </a:txBody>
                  <a:tcPr/>
                </a:tc>
              </a:tr>
            </a:tbl>
          </a:graphicData>
        </a:graphic>
      </p:graphicFrame>
      <p:pic>
        <p:nvPicPr>
          <p:cNvPr id="14" name="图片 13" descr="图片包含 蛋糕, 室内, 餐桌, 巧克力&#10;&#10;已生成极高可信度的说明">
            <a:extLst>
              <a:ext uri="{FF2B5EF4-FFF2-40B4-BE49-F238E27FC236}">
                <a16:creationId xmlns="" xmlns:a16="http://schemas.microsoft.com/office/drawing/2014/main" id="{2E6E7C3E-1158-445F-ADC9-3ACDF08D9DF1}"/>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0188580" y="5216890"/>
            <a:ext cx="2071033" cy="2178762"/>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FDB3CF0B-2FD3-4EC8-91A3-57CA60FE6966}"/>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8604138" y="5989388"/>
            <a:ext cx="837360" cy="1318841"/>
          </a:xfrm>
          <a:prstGeom prst="rect">
            <a:avLst/>
          </a:prstGeom>
        </p:spPr>
      </p:pic>
    </p:spTree>
    <p:extLst>
      <p:ext uri="{BB962C8B-B14F-4D97-AF65-F5344CB8AC3E}">
        <p14:creationId xmlns:p14="http://schemas.microsoft.com/office/powerpoint/2010/main" val="3963018354"/>
      </p:ext>
    </p:extLst>
  </p:cSld>
  <p:clrMapOvr>
    <a:masterClrMapping/>
  </p:clrMapOvr>
  <p:transition spd="slow">
    <p:wheel spokes="1"/>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包含 甜甜圈, 美食, 巧克力, 室内&#10;&#10;已生成极高可信度的说明">
            <a:extLst>
              <a:ext uri="{FF2B5EF4-FFF2-40B4-BE49-F238E27FC236}">
                <a16:creationId xmlns="" xmlns:a16="http://schemas.microsoft.com/office/drawing/2014/main" id="{CCE06A15-0F09-427F-9077-3EF92F7B21A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7611" y="321941"/>
            <a:ext cx="1331471" cy="1308514"/>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FDB3CF0B-2FD3-4EC8-91A3-57CA60FE696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604138" y="5989388"/>
            <a:ext cx="837360" cy="1318841"/>
          </a:xfrm>
          <a:prstGeom prst="rect">
            <a:avLst/>
          </a:prstGeom>
        </p:spPr>
      </p:pic>
      <p:pic>
        <p:nvPicPr>
          <p:cNvPr id="13" name="图片 12">
            <a:extLst>
              <a:ext uri="{FF2B5EF4-FFF2-40B4-BE49-F238E27FC236}">
                <a16:creationId xmlns="" xmlns:a16="http://schemas.microsoft.com/office/drawing/2014/main" id="{8837B810-549E-4E05-AA42-3ECFFAA034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401202" y="5037218"/>
            <a:ext cx="1793925" cy="2409436"/>
          </a:xfrm>
          <a:prstGeom prst="rect">
            <a:avLst/>
          </a:prstGeom>
        </p:spPr>
      </p:pic>
      <p:pic>
        <p:nvPicPr>
          <p:cNvPr id="14" name="图片 13" descr="图片包含 蛋糕, 室内, 餐桌, 巧克力&#10;&#10;已生成极高可信度的说明">
            <a:extLst>
              <a:ext uri="{FF2B5EF4-FFF2-40B4-BE49-F238E27FC236}">
                <a16:creationId xmlns="" xmlns:a16="http://schemas.microsoft.com/office/drawing/2014/main" id="{2E6E7C3E-1158-445F-ADC9-3ACDF08D9DF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88580" y="5216890"/>
            <a:ext cx="2071033" cy="2178762"/>
          </a:xfrm>
          <a:prstGeom prst="rect">
            <a:avLst/>
          </a:prstGeom>
        </p:spPr>
      </p:pic>
      <p:pic>
        <p:nvPicPr>
          <p:cNvPr id="15" name="图片 14">
            <a:extLst>
              <a:ext uri="{FF2B5EF4-FFF2-40B4-BE49-F238E27FC236}">
                <a16:creationId xmlns="" xmlns:a16="http://schemas.microsoft.com/office/drawing/2014/main" id="{76053A5C-495A-4A4E-8BA0-29FE440B099C}"/>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6988" y="1551896"/>
            <a:ext cx="1456862" cy="829471"/>
          </a:xfrm>
          <a:prstGeom prst="rect">
            <a:avLst/>
          </a:prstGeom>
        </p:spPr>
      </p:pic>
      <p:pic>
        <p:nvPicPr>
          <p:cNvPr id="16" name="图片 15" descr="图片包含 植物&#10;&#10;已生成极高可信度的说明">
            <a:extLst>
              <a:ext uri="{FF2B5EF4-FFF2-40B4-BE49-F238E27FC236}">
                <a16:creationId xmlns="" xmlns:a16="http://schemas.microsoft.com/office/drawing/2014/main" id="{53217592-9CBE-4A5A-913C-8AA183C05B06}"/>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48797" y="-16894"/>
            <a:ext cx="911495" cy="993092"/>
          </a:xfrm>
          <a:prstGeom prst="rect">
            <a:avLst/>
          </a:prstGeom>
        </p:spPr>
      </p:pic>
      <p:pic>
        <p:nvPicPr>
          <p:cNvPr id="17" name="图片 16" descr="图片包含 美食, 香蕉, 盘子, 水果&#10;&#10;已生成极高可信度的说明">
            <a:extLst>
              <a:ext uri="{FF2B5EF4-FFF2-40B4-BE49-F238E27FC236}">
                <a16:creationId xmlns="" xmlns:a16="http://schemas.microsoft.com/office/drawing/2014/main" id="{EABAD2AF-09BA-420F-A3E0-CDCB71C14737}"/>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719619" y="-807408"/>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5114636" y="302029"/>
            <a:ext cx="1596271" cy="646331"/>
          </a:xfrm>
          <a:prstGeom prst="rect">
            <a:avLst/>
          </a:prstGeom>
          <a:noFill/>
        </p:spPr>
        <p:txBody>
          <a:bodyPr wrap="none" rtlCol="0">
            <a:spAutoFit/>
          </a:bodyPr>
          <a:lstStyle/>
          <a:p>
            <a:r>
              <a:rPr lang="zh-TW" altLang="en-US" sz="3600" spc="30" dirty="0" smtClean="0">
                <a:solidFill>
                  <a:srgbClr val="3F8B6F"/>
                </a:solidFill>
                <a:cs typeface="+mn-ea"/>
              </a:rPr>
              <a:t>行銷</a:t>
            </a:r>
            <a:r>
              <a:rPr lang="en-US" altLang="zh-TW" sz="3600" spc="30" dirty="0" smtClean="0">
                <a:solidFill>
                  <a:srgbClr val="3F8B6F"/>
                </a:solidFill>
                <a:cs typeface="+mn-ea"/>
              </a:rPr>
              <a:t>4P</a:t>
            </a:r>
            <a:endParaRPr lang="zh-TW" altLang="en-US" sz="3600" spc="30" dirty="0">
              <a:solidFill>
                <a:srgbClr val="3F8B6F"/>
              </a:solidFill>
              <a:cs typeface="+mn-ea"/>
            </a:endParaRPr>
          </a:p>
        </p:txBody>
      </p:sp>
      <p:graphicFrame>
        <p:nvGraphicFramePr>
          <p:cNvPr id="2" name="表格 1"/>
          <p:cNvGraphicFramePr>
            <a:graphicFrameLocks noGrp="1"/>
          </p:cNvGraphicFramePr>
          <p:nvPr>
            <p:extLst>
              <p:ext uri="{D42A27DB-BD31-4B8C-83A1-F6EECF244321}">
                <p14:modId xmlns:p14="http://schemas.microsoft.com/office/powerpoint/2010/main" val="3305870358"/>
              </p:ext>
            </p:extLst>
          </p:nvPr>
        </p:nvGraphicFramePr>
        <p:xfrm>
          <a:off x="1760292" y="1566853"/>
          <a:ext cx="8304960" cy="4632954"/>
        </p:xfrm>
        <a:graphic>
          <a:graphicData uri="http://schemas.openxmlformats.org/drawingml/2006/table">
            <a:tbl>
              <a:tblPr firstRow="1" bandRow="1">
                <a:tableStyleId>{16D9F66E-5EB9-4882-86FB-DCBF35E3C3E4}</a:tableStyleId>
              </a:tblPr>
              <a:tblGrid>
                <a:gridCol w="1435585"/>
                <a:gridCol w="6869375"/>
              </a:tblGrid>
              <a:tr h="1031482">
                <a:tc>
                  <a:txBody>
                    <a:bodyPr/>
                    <a:lstStyle/>
                    <a:p>
                      <a:pPr algn="ctr"/>
                      <a:endParaRPr lang="en-US" altLang="zh-TW" sz="1800" b="0" dirty="0" smtClean="0">
                        <a:solidFill>
                          <a:schemeClr val="tx1"/>
                        </a:solidFill>
                        <a:effectLst/>
                        <a:latin typeface="+mn-ea"/>
                        <a:ea typeface="+mn-ea"/>
                        <a:cs typeface="Times New Roman" panose="02020603050405020304" pitchFamily="18" charset="0"/>
                      </a:endParaRPr>
                    </a:p>
                    <a:p>
                      <a:pPr algn="ctr"/>
                      <a:r>
                        <a:rPr lang="zh-TW" altLang="zh-TW" sz="1800" b="0" dirty="0" smtClean="0">
                          <a:solidFill>
                            <a:schemeClr val="tx1"/>
                          </a:solidFill>
                          <a:effectLst/>
                          <a:latin typeface="+mn-ea"/>
                          <a:ea typeface="+mn-ea"/>
                          <a:cs typeface="Times New Roman" panose="02020603050405020304" pitchFamily="18" charset="0"/>
                        </a:rPr>
                        <a:t>產品</a:t>
                      </a:r>
                      <a:r>
                        <a:rPr lang="en-US" altLang="zh-TW" sz="1800" b="0" dirty="0" smtClean="0">
                          <a:solidFill>
                            <a:schemeClr val="tx1"/>
                          </a:solidFill>
                          <a:effectLst/>
                          <a:latin typeface="+mn-ea"/>
                          <a:ea typeface="+mn-ea"/>
                          <a:cs typeface="Times New Roman" panose="02020603050405020304" pitchFamily="18" charset="0"/>
                        </a:rPr>
                        <a:t>(Product)</a:t>
                      </a:r>
                      <a:endParaRPr lang="zh-TW" altLang="en-US" b="0" dirty="0">
                        <a:solidFill>
                          <a:schemeClr val="tx1"/>
                        </a:solidFill>
                        <a:latin typeface="+mn-ea"/>
                        <a:ea typeface="+mn-ea"/>
                      </a:endParaRPr>
                    </a:p>
                  </a:txBody>
                  <a:tcPr/>
                </a:tc>
                <a:tc>
                  <a:txBody>
                    <a:bodyPr/>
                    <a:lstStyle/>
                    <a:p>
                      <a:r>
                        <a:rPr lang="zh-TW" altLang="en-US" b="0" dirty="0" smtClean="0">
                          <a:latin typeface="+mn-ea"/>
                          <a:ea typeface="+mn-ea"/>
                        </a:rPr>
                        <a:t>近年來外食族增加，加上消費習慣的改變，大多數的民眾注重氣氛和精緻餐點，因此本店決定著重附加價值，提供多樣化且精緻的餐點和完美的用餐空間，讓顧客能有高品質的享受。</a:t>
                      </a:r>
                      <a:endParaRPr lang="zh-TW" altLang="en-US" b="0" dirty="0">
                        <a:latin typeface="+mn-ea"/>
                        <a:ea typeface="+mn-ea"/>
                      </a:endParaRPr>
                    </a:p>
                  </a:txBody>
                  <a:tcPr/>
                </a:tc>
              </a:tr>
              <a:tr h="1340926">
                <a:tc>
                  <a:txBody>
                    <a:bodyPr/>
                    <a:lstStyle/>
                    <a:p>
                      <a:pPr algn="ctr"/>
                      <a:endParaRPr lang="en-US" altLang="zh-TW" sz="1800" b="0" dirty="0" smtClean="0">
                        <a:solidFill>
                          <a:schemeClr val="tx1"/>
                        </a:solidFill>
                        <a:effectLst/>
                        <a:latin typeface="+mn-ea"/>
                        <a:ea typeface="+mn-ea"/>
                        <a:cs typeface="Times New Roman" panose="02020603050405020304" pitchFamily="18" charset="0"/>
                      </a:endParaRPr>
                    </a:p>
                    <a:p>
                      <a:pPr algn="ctr"/>
                      <a:r>
                        <a:rPr lang="zh-TW" altLang="zh-TW" sz="1800" b="0" dirty="0" smtClean="0">
                          <a:solidFill>
                            <a:schemeClr val="tx1"/>
                          </a:solidFill>
                          <a:effectLst/>
                          <a:latin typeface="+mn-ea"/>
                          <a:ea typeface="+mn-ea"/>
                          <a:cs typeface="Times New Roman" panose="02020603050405020304" pitchFamily="18" charset="0"/>
                        </a:rPr>
                        <a:t>價格</a:t>
                      </a:r>
                      <a:endParaRPr lang="en-US" altLang="zh-TW" sz="1800" b="0" dirty="0" smtClean="0">
                        <a:solidFill>
                          <a:schemeClr val="tx1"/>
                        </a:solidFill>
                        <a:effectLst/>
                        <a:latin typeface="+mn-ea"/>
                        <a:ea typeface="+mn-ea"/>
                        <a:cs typeface="Times New Roman" panose="02020603050405020304" pitchFamily="18" charset="0"/>
                      </a:endParaRPr>
                    </a:p>
                    <a:p>
                      <a:pPr algn="ctr"/>
                      <a:r>
                        <a:rPr lang="en-US" altLang="zh-TW" sz="1800" b="0" dirty="0" smtClean="0">
                          <a:solidFill>
                            <a:schemeClr val="tx1"/>
                          </a:solidFill>
                          <a:effectLst/>
                          <a:latin typeface="+mn-ea"/>
                          <a:ea typeface="+mn-ea"/>
                          <a:cs typeface="Times New Roman" panose="02020603050405020304" pitchFamily="18" charset="0"/>
                        </a:rPr>
                        <a:t>(Price)</a:t>
                      </a:r>
                      <a:endParaRPr lang="zh-TW" altLang="en-US" b="0" dirty="0">
                        <a:solidFill>
                          <a:schemeClr val="tx1"/>
                        </a:solidFill>
                        <a:latin typeface="+mn-ea"/>
                        <a:ea typeface="+mn-ea"/>
                      </a:endParaRPr>
                    </a:p>
                  </a:txBody>
                  <a:tcPr/>
                </a:tc>
                <a:tc>
                  <a:txBody>
                    <a:bodyPr/>
                    <a:lstStyle/>
                    <a:p>
                      <a:r>
                        <a:rPr lang="zh-TW" altLang="en-US" b="0" dirty="0" smtClean="0">
                          <a:latin typeface="+mn-ea"/>
                          <a:ea typeface="+mn-ea"/>
                        </a:rPr>
                        <a:t>經由</a:t>
                      </a:r>
                      <a:r>
                        <a:rPr lang="en-US" altLang="zh-TW" b="0" dirty="0" smtClean="0">
                          <a:latin typeface="+mn-ea"/>
                          <a:ea typeface="+mn-ea"/>
                        </a:rPr>
                        <a:t>368</a:t>
                      </a:r>
                      <a:r>
                        <a:rPr lang="zh-TW" altLang="en-US" b="0" dirty="0" smtClean="0">
                          <a:latin typeface="+mn-ea"/>
                          <a:ea typeface="+mn-ea"/>
                        </a:rPr>
                        <a:t>份問卷調查</a:t>
                      </a:r>
                      <a:r>
                        <a:rPr lang="en-US" altLang="zh-TW" b="0" dirty="0" smtClean="0">
                          <a:latin typeface="+mn-ea"/>
                          <a:ea typeface="+mn-ea"/>
                        </a:rPr>
                        <a:t>(</a:t>
                      </a:r>
                      <a:r>
                        <a:rPr lang="zh-TW" altLang="en-US" b="0" dirty="0" smtClean="0">
                          <a:latin typeface="+mn-ea"/>
                          <a:ea typeface="+mn-ea"/>
                        </a:rPr>
                        <a:t>大多是學生族群</a:t>
                      </a:r>
                      <a:r>
                        <a:rPr lang="en-US" altLang="zh-TW" b="0" dirty="0" smtClean="0">
                          <a:latin typeface="+mn-ea"/>
                          <a:ea typeface="+mn-ea"/>
                        </a:rPr>
                        <a:t>)</a:t>
                      </a:r>
                      <a:r>
                        <a:rPr lang="zh-TW" altLang="en-US" b="0" dirty="0" smtClean="0">
                          <a:latin typeface="+mn-ea"/>
                          <a:ea typeface="+mn-ea"/>
                        </a:rPr>
                        <a:t>，分析出消費者的接受價格為</a:t>
                      </a:r>
                      <a:r>
                        <a:rPr lang="en-US" altLang="zh-TW" b="0" dirty="0" smtClean="0">
                          <a:latin typeface="+mn-ea"/>
                          <a:ea typeface="+mn-ea"/>
                        </a:rPr>
                        <a:t>50~200</a:t>
                      </a:r>
                      <a:r>
                        <a:rPr lang="zh-TW" altLang="en-US" b="0" dirty="0" smtClean="0">
                          <a:latin typeface="+mn-ea"/>
                          <a:ea typeface="+mn-ea"/>
                        </a:rPr>
                        <a:t>元之間，本店希望能將價格控制在此區間，並選擇畸零定價法，將多數餐點</a:t>
                      </a:r>
                      <a:r>
                        <a:rPr lang="en-US" altLang="zh-TW" b="0" dirty="0" smtClean="0">
                          <a:latin typeface="+mn-ea"/>
                          <a:ea typeface="+mn-ea"/>
                        </a:rPr>
                        <a:t>/</a:t>
                      </a:r>
                      <a:r>
                        <a:rPr lang="zh-TW" altLang="en-US" b="0" dirty="0" smtClean="0">
                          <a:latin typeface="+mn-ea"/>
                          <a:ea typeface="+mn-ea"/>
                        </a:rPr>
                        <a:t>套餐價格訂為</a:t>
                      </a:r>
                      <a:r>
                        <a:rPr lang="en-US" altLang="zh-TW" b="0" dirty="0" smtClean="0">
                          <a:latin typeface="+mn-ea"/>
                          <a:ea typeface="+mn-ea"/>
                        </a:rPr>
                        <a:t>89</a:t>
                      </a:r>
                      <a:r>
                        <a:rPr lang="zh-TW" altLang="en-US" b="0" dirty="0" smtClean="0">
                          <a:latin typeface="+mn-ea"/>
                          <a:ea typeface="+mn-ea"/>
                        </a:rPr>
                        <a:t>、</a:t>
                      </a:r>
                      <a:r>
                        <a:rPr lang="en-US" altLang="zh-TW" b="0" dirty="0" smtClean="0">
                          <a:latin typeface="+mn-ea"/>
                          <a:ea typeface="+mn-ea"/>
                        </a:rPr>
                        <a:t>139</a:t>
                      </a:r>
                      <a:r>
                        <a:rPr lang="zh-TW" altLang="en-US" b="0" dirty="0" smtClean="0">
                          <a:latin typeface="+mn-ea"/>
                          <a:ea typeface="+mn-ea"/>
                        </a:rPr>
                        <a:t>、</a:t>
                      </a:r>
                      <a:r>
                        <a:rPr lang="en-US" altLang="zh-TW" b="0" dirty="0" smtClean="0">
                          <a:latin typeface="+mn-ea"/>
                          <a:ea typeface="+mn-ea"/>
                        </a:rPr>
                        <a:t>189</a:t>
                      </a:r>
                      <a:r>
                        <a:rPr lang="zh-TW" altLang="en-US" b="0" dirty="0" smtClean="0">
                          <a:latin typeface="+mn-ea"/>
                          <a:ea typeface="+mn-ea"/>
                        </a:rPr>
                        <a:t>，希望能藉此吸引消費者。</a:t>
                      </a:r>
                      <a:endParaRPr lang="zh-TW" altLang="en-US" b="0" dirty="0">
                        <a:latin typeface="+mn-ea"/>
                        <a:ea typeface="+mn-ea"/>
                      </a:endParaRPr>
                    </a:p>
                  </a:txBody>
                  <a:tcPr/>
                </a:tc>
              </a:tr>
              <a:tr h="1519707">
                <a:tc>
                  <a:txBody>
                    <a:bodyPr/>
                    <a:lstStyle/>
                    <a:p>
                      <a:pPr algn="ctr"/>
                      <a:endParaRPr lang="en-US" altLang="zh-TW" sz="1800" dirty="0" smtClean="0">
                        <a:solidFill>
                          <a:schemeClr val="tx1"/>
                        </a:solidFill>
                        <a:effectLst/>
                        <a:latin typeface="+mn-ea"/>
                        <a:ea typeface="+mn-ea"/>
                        <a:cs typeface="Times New Roman" panose="02020603050405020304" pitchFamily="18" charset="0"/>
                      </a:endParaRPr>
                    </a:p>
                    <a:p>
                      <a:pPr algn="ctr"/>
                      <a:r>
                        <a:rPr lang="zh-TW" altLang="zh-TW" sz="1800" dirty="0" smtClean="0">
                          <a:solidFill>
                            <a:schemeClr val="tx1"/>
                          </a:solidFill>
                          <a:effectLst/>
                          <a:latin typeface="+mn-ea"/>
                          <a:ea typeface="+mn-ea"/>
                          <a:cs typeface="Times New Roman" panose="02020603050405020304" pitchFamily="18" charset="0"/>
                        </a:rPr>
                        <a:t>推廣</a:t>
                      </a:r>
                      <a:r>
                        <a:rPr lang="en-US" altLang="zh-TW" sz="1800" dirty="0" smtClean="0">
                          <a:solidFill>
                            <a:schemeClr val="tx1"/>
                          </a:solidFill>
                          <a:effectLst/>
                          <a:latin typeface="+mn-ea"/>
                          <a:ea typeface="+mn-ea"/>
                          <a:cs typeface="Times New Roman" panose="02020603050405020304" pitchFamily="18" charset="0"/>
                        </a:rPr>
                        <a:t>(Promotion)</a:t>
                      </a:r>
                      <a:endParaRPr lang="zh-TW" altLang="en-US" dirty="0">
                        <a:solidFill>
                          <a:schemeClr val="tx1"/>
                        </a:solidFill>
                        <a:latin typeface="+mn-ea"/>
                        <a:ea typeface="+mn-ea"/>
                      </a:endParaRPr>
                    </a:p>
                  </a:txBody>
                  <a:tcPr/>
                </a:tc>
                <a:tc>
                  <a:txBody>
                    <a:bodyPr/>
                    <a:lstStyle/>
                    <a:p>
                      <a:pPr marL="342900" lvl="0" indent="-342900" algn="just" hangingPunct="0">
                        <a:spcAft>
                          <a:spcPts val="0"/>
                        </a:spcAft>
                        <a:buFont typeface="+mj-lt"/>
                        <a:buAutoNum type="arabicParenBoth"/>
                      </a:pPr>
                      <a:r>
                        <a:rPr lang="zh-TW" altLang="zh-TW" sz="1800" b="0" kern="100" dirty="0" smtClean="0">
                          <a:effectLst/>
                          <a:latin typeface="+mn-ea"/>
                          <a:ea typeface="+mn-ea"/>
                          <a:cs typeface="Times New Roman" panose="02020603050405020304" pitchFamily="18" charset="0"/>
                        </a:rPr>
                        <a:t>推出優惠活動。</a:t>
                      </a:r>
                      <a:endParaRPr lang="zh-TW" altLang="zh-TW" sz="1600" b="0" kern="100" dirty="0" smtClean="0">
                        <a:effectLst/>
                        <a:latin typeface="+mn-ea"/>
                        <a:ea typeface="+mn-ea"/>
                        <a:cs typeface="Times New Roman" panose="02020603050405020304" pitchFamily="18" charset="0"/>
                      </a:endParaRPr>
                    </a:p>
                    <a:p>
                      <a:pPr marL="342900" lvl="0" indent="-342900" algn="just" hangingPunct="0">
                        <a:spcAft>
                          <a:spcPts val="0"/>
                        </a:spcAft>
                        <a:buFont typeface="+mj-lt"/>
                        <a:buAutoNum type="arabicParenBoth"/>
                      </a:pPr>
                      <a:r>
                        <a:rPr lang="zh-TW" altLang="zh-TW" sz="1800" b="0" kern="100" dirty="0" smtClean="0">
                          <a:effectLst/>
                          <a:latin typeface="+mn-ea"/>
                          <a:ea typeface="+mn-ea"/>
                          <a:cs typeface="Times New Roman" panose="02020603050405020304" pitchFamily="18" charset="0"/>
                        </a:rPr>
                        <a:t>與網紅、網美合作。</a:t>
                      </a:r>
                      <a:endParaRPr lang="zh-TW" altLang="zh-TW" sz="1600" b="0" kern="100" dirty="0" smtClean="0">
                        <a:effectLst/>
                        <a:latin typeface="+mn-ea"/>
                        <a:ea typeface="+mn-ea"/>
                        <a:cs typeface="Times New Roman" panose="02020603050405020304" pitchFamily="18" charset="0"/>
                      </a:endParaRPr>
                    </a:p>
                    <a:p>
                      <a:pPr marL="342900" lvl="0" indent="-342900" algn="just" hangingPunct="0">
                        <a:spcAft>
                          <a:spcPts val="0"/>
                        </a:spcAft>
                        <a:buFont typeface="+mj-lt"/>
                        <a:buAutoNum type="arabicParenBoth"/>
                      </a:pPr>
                      <a:r>
                        <a:rPr lang="zh-TW" altLang="zh-TW" sz="1800" b="0" kern="100" dirty="0" smtClean="0">
                          <a:effectLst/>
                          <a:latin typeface="+mn-ea"/>
                          <a:ea typeface="+mn-ea"/>
                          <a:cs typeface="Times New Roman" panose="02020603050405020304" pitchFamily="18" charset="0"/>
                        </a:rPr>
                        <a:t>用心經營臉書粉絲團。</a:t>
                      </a:r>
                      <a:endParaRPr lang="zh-TW" altLang="zh-TW" sz="1600" b="0" kern="100" dirty="0" smtClean="0">
                        <a:effectLst/>
                        <a:latin typeface="+mn-ea"/>
                        <a:ea typeface="+mn-ea"/>
                        <a:cs typeface="Times New Roman" panose="02020603050405020304" pitchFamily="18" charset="0"/>
                      </a:endParaRPr>
                    </a:p>
                    <a:p>
                      <a:pPr marL="342900" lvl="0" indent="-342900" algn="just" hangingPunct="0">
                        <a:spcAft>
                          <a:spcPts val="0"/>
                        </a:spcAft>
                        <a:buFont typeface="+mj-lt"/>
                        <a:buAutoNum type="arabicParenBoth"/>
                      </a:pPr>
                      <a:r>
                        <a:rPr lang="zh-TW" altLang="zh-TW" sz="1800" b="0" kern="100" dirty="0" smtClean="0">
                          <a:effectLst/>
                          <a:latin typeface="+mn-ea"/>
                          <a:ea typeface="+mn-ea"/>
                          <a:cs typeface="Times New Roman" panose="02020603050405020304" pitchFamily="18" charset="0"/>
                        </a:rPr>
                        <a:t>應用資管系所學，打造美觀且實用的土撥鼠早午餐網頁。</a:t>
                      </a:r>
                      <a:endParaRPr lang="zh-TW" altLang="zh-TW" sz="1600" b="0" kern="100" dirty="0" smtClean="0">
                        <a:effectLst/>
                        <a:latin typeface="+mn-ea"/>
                        <a:ea typeface="+mn-ea"/>
                        <a:cs typeface="Times New Roman" panose="02020603050405020304" pitchFamily="18" charset="0"/>
                      </a:endParaRPr>
                    </a:p>
                    <a:p>
                      <a:pPr marL="342900" lvl="0" indent="-342900" algn="just" hangingPunct="0">
                        <a:spcAft>
                          <a:spcPts val="0"/>
                        </a:spcAft>
                        <a:buFont typeface="+mj-lt"/>
                        <a:buAutoNum type="arabicParenBoth"/>
                      </a:pPr>
                      <a:r>
                        <a:rPr lang="zh-TW" altLang="zh-TW" sz="1800" b="0" kern="100" dirty="0" smtClean="0">
                          <a:effectLst/>
                          <a:latin typeface="+mn-ea"/>
                          <a:ea typeface="+mn-ea"/>
                          <a:cs typeface="Times New Roman" panose="02020603050405020304" pitchFamily="18" charset="0"/>
                        </a:rPr>
                        <a:t>推出特色餐點，吸引媒體報導，打響知名度。</a:t>
                      </a:r>
                      <a:endParaRPr lang="zh-TW" altLang="zh-TW" sz="1600" b="0" kern="100" dirty="0" smtClean="0">
                        <a:effectLst/>
                        <a:latin typeface="+mn-ea"/>
                        <a:ea typeface="+mn-ea"/>
                        <a:cs typeface="Times New Roman" panose="02020603050405020304" pitchFamily="18" charset="0"/>
                      </a:endParaRPr>
                    </a:p>
                  </a:txBody>
                  <a:tcPr/>
                </a:tc>
              </a:tr>
              <a:tr h="740839">
                <a:tc>
                  <a:txBody>
                    <a:bodyPr/>
                    <a:lstStyle/>
                    <a:p>
                      <a:pPr algn="ctr"/>
                      <a:r>
                        <a:rPr lang="zh-TW" altLang="zh-TW" sz="1800" dirty="0" smtClean="0">
                          <a:solidFill>
                            <a:schemeClr val="tx1"/>
                          </a:solidFill>
                          <a:effectLst/>
                          <a:latin typeface="+mn-ea"/>
                          <a:ea typeface="+mn-ea"/>
                          <a:cs typeface="Times New Roman" panose="02020603050405020304" pitchFamily="18" charset="0"/>
                        </a:rPr>
                        <a:t>通路</a:t>
                      </a:r>
                      <a:endParaRPr lang="en-US" altLang="zh-TW" sz="1800" dirty="0" smtClean="0">
                        <a:solidFill>
                          <a:schemeClr val="tx1"/>
                        </a:solidFill>
                        <a:effectLst/>
                        <a:latin typeface="+mn-ea"/>
                        <a:ea typeface="+mn-ea"/>
                        <a:cs typeface="Times New Roman" panose="02020603050405020304" pitchFamily="18" charset="0"/>
                      </a:endParaRPr>
                    </a:p>
                    <a:p>
                      <a:pPr algn="ctr"/>
                      <a:r>
                        <a:rPr lang="en-US" altLang="zh-TW" sz="1800" dirty="0" smtClean="0">
                          <a:solidFill>
                            <a:schemeClr val="tx1"/>
                          </a:solidFill>
                          <a:effectLst/>
                          <a:latin typeface="+mn-ea"/>
                          <a:ea typeface="+mn-ea"/>
                          <a:cs typeface="Times New Roman" panose="02020603050405020304" pitchFamily="18" charset="0"/>
                        </a:rPr>
                        <a:t>(Place)</a:t>
                      </a:r>
                      <a:endParaRPr lang="zh-TW" altLang="en-US" dirty="0">
                        <a:solidFill>
                          <a:schemeClr val="tx1"/>
                        </a:solidFill>
                        <a:latin typeface="+mn-ea"/>
                        <a:ea typeface="+mn-ea"/>
                      </a:endParaRPr>
                    </a:p>
                  </a:txBody>
                  <a:tcPr/>
                </a:tc>
                <a:tc>
                  <a:txBody>
                    <a:bodyPr/>
                    <a:lstStyle/>
                    <a:p>
                      <a:r>
                        <a:rPr lang="zh-TW" altLang="en-US" b="0" dirty="0" smtClean="0">
                          <a:latin typeface="+mn-ea"/>
                          <a:ea typeface="+mn-ea"/>
                        </a:rPr>
                        <a:t>實體店面，並發展線上訂餐服務。</a:t>
                      </a:r>
                      <a:endParaRPr lang="zh-TW" altLang="en-US" b="0" dirty="0">
                        <a:latin typeface="+mn-ea"/>
                        <a:ea typeface="+mn-ea"/>
                      </a:endParaRPr>
                    </a:p>
                  </a:txBody>
                  <a:tcPr/>
                </a:tc>
              </a:tr>
            </a:tbl>
          </a:graphicData>
        </a:graphic>
      </p:graphicFrame>
    </p:spTree>
    <p:extLst>
      <p:ext uri="{BB962C8B-B14F-4D97-AF65-F5344CB8AC3E}">
        <p14:creationId xmlns:p14="http://schemas.microsoft.com/office/powerpoint/2010/main" val="3571870766"/>
      </p:ext>
    </p:extLst>
  </p:cSld>
  <p:clrMapOvr>
    <a:masterClrMapping/>
  </p:clrMapOvr>
  <p:transition spd="slow">
    <p:wheel spokes="1"/>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a:cxnSpLocks/>
          </p:cNvCxnSpPr>
          <p:nvPr/>
        </p:nvCxnSpPr>
        <p:spPr>
          <a:xfrm>
            <a:off x="6220935" y="919124"/>
            <a:ext cx="598830" cy="0"/>
          </a:xfrm>
          <a:prstGeom prst="line">
            <a:avLst/>
          </a:prstGeom>
          <a:ln w="38100">
            <a:solidFill>
              <a:srgbClr val="3F8B6F"/>
            </a:solidFill>
          </a:ln>
        </p:spPr>
        <p:style>
          <a:lnRef idx="1">
            <a:schemeClr val="accent1"/>
          </a:lnRef>
          <a:fillRef idx="0">
            <a:schemeClr val="accent1"/>
          </a:fillRef>
          <a:effectRef idx="0">
            <a:schemeClr val="accent1"/>
          </a:effectRef>
          <a:fontRef idx="minor">
            <a:schemeClr val="tx1"/>
          </a:fontRef>
        </p:style>
      </p:cxnSp>
      <p:pic>
        <p:nvPicPr>
          <p:cNvPr id="11" name="图片 10" descr="图片包含 甜甜圈, 美食, 巧克力, 室内&#10;&#10;已生成极高可信度的说明">
            <a:extLst>
              <a:ext uri="{FF2B5EF4-FFF2-40B4-BE49-F238E27FC236}">
                <a16:creationId xmlns="" xmlns:a16="http://schemas.microsoft.com/office/drawing/2014/main" id="{CCE06A15-0F09-427F-9077-3EF92F7B21A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7611" y="321941"/>
            <a:ext cx="1331471" cy="1308514"/>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FDB3CF0B-2FD3-4EC8-91A3-57CA60FE696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604138" y="5989388"/>
            <a:ext cx="837360" cy="1318841"/>
          </a:xfrm>
          <a:prstGeom prst="rect">
            <a:avLst/>
          </a:prstGeom>
        </p:spPr>
      </p:pic>
      <p:pic>
        <p:nvPicPr>
          <p:cNvPr id="13" name="图片 12">
            <a:extLst>
              <a:ext uri="{FF2B5EF4-FFF2-40B4-BE49-F238E27FC236}">
                <a16:creationId xmlns="" xmlns:a16="http://schemas.microsoft.com/office/drawing/2014/main" id="{8837B810-549E-4E05-AA42-3ECFFAA034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401202" y="5037218"/>
            <a:ext cx="1793925" cy="2409436"/>
          </a:xfrm>
          <a:prstGeom prst="rect">
            <a:avLst/>
          </a:prstGeom>
        </p:spPr>
      </p:pic>
      <p:pic>
        <p:nvPicPr>
          <p:cNvPr id="14" name="图片 13" descr="图片包含 蛋糕, 室内, 餐桌, 巧克力&#10;&#10;已生成极高可信度的说明">
            <a:extLst>
              <a:ext uri="{FF2B5EF4-FFF2-40B4-BE49-F238E27FC236}">
                <a16:creationId xmlns="" xmlns:a16="http://schemas.microsoft.com/office/drawing/2014/main" id="{2E6E7C3E-1158-445F-ADC9-3ACDF08D9DF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88580" y="5216890"/>
            <a:ext cx="2071033" cy="2178762"/>
          </a:xfrm>
          <a:prstGeom prst="rect">
            <a:avLst/>
          </a:prstGeom>
        </p:spPr>
      </p:pic>
      <p:pic>
        <p:nvPicPr>
          <p:cNvPr id="15" name="图片 14">
            <a:extLst>
              <a:ext uri="{FF2B5EF4-FFF2-40B4-BE49-F238E27FC236}">
                <a16:creationId xmlns="" xmlns:a16="http://schemas.microsoft.com/office/drawing/2014/main" id="{76053A5C-495A-4A4E-8BA0-29FE440B099C}"/>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6988" y="1551896"/>
            <a:ext cx="1456862" cy="829471"/>
          </a:xfrm>
          <a:prstGeom prst="rect">
            <a:avLst/>
          </a:prstGeom>
        </p:spPr>
      </p:pic>
      <p:pic>
        <p:nvPicPr>
          <p:cNvPr id="16" name="图片 15" descr="图片包含 植物&#10;&#10;已生成极高可信度的说明">
            <a:extLst>
              <a:ext uri="{FF2B5EF4-FFF2-40B4-BE49-F238E27FC236}">
                <a16:creationId xmlns="" xmlns:a16="http://schemas.microsoft.com/office/drawing/2014/main" id="{53217592-9CBE-4A5A-913C-8AA183C05B06}"/>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48797" y="-16894"/>
            <a:ext cx="911495" cy="993092"/>
          </a:xfrm>
          <a:prstGeom prst="rect">
            <a:avLst/>
          </a:prstGeom>
        </p:spPr>
      </p:pic>
      <p:pic>
        <p:nvPicPr>
          <p:cNvPr id="17" name="图片 16" descr="图片包含 美食, 香蕉, 盘子, 水果&#10;&#10;已生成极高可信度的说明">
            <a:extLst>
              <a:ext uri="{FF2B5EF4-FFF2-40B4-BE49-F238E27FC236}">
                <a16:creationId xmlns="" xmlns:a16="http://schemas.microsoft.com/office/drawing/2014/main" id="{EABAD2AF-09BA-420F-A3E0-CDCB71C14737}"/>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719619" y="-807408"/>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5718207" y="272793"/>
            <a:ext cx="1604285" cy="646331"/>
          </a:xfrm>
          <a:prstGeom prst="rect">
            <a:avLst/>
          </a:prstGeom>
          <a:noFill/>
        </p:spPr>
        <p:txBody>
          <a:bodyPr wrap="none" rtlCol="0">
            <a:spAutoFit/>
          </a:bodyPr>
          <a:lstStyle/>
          <a:p>
            <a:r>
              <a:rPr lang="en-US" altLang="zh-TW" sz="3600" spc="30" dirty="0" smtClean="0">
                <a:solidFill>
                  <a:srgbClr val="3F8B6F"/>
                </a:solidFill>
                <a:cs typeface="+mn-ea"/>
              </a:rPr>
              <a:t>4C</a:t>
            </a:r>
            <a:r>
              <a:rPr lang="zh-TW" altLang="en-US" sz="3600" spc="30" dirty="0" smtClean="0">
                <a:solidFill>
                  <a:srgbClr val="3F8B6F"/>
                </a:solidFill>
                <a:cs typeface="+mn-ea"/>
              </a:rPr>
              <a:t>分析</a:t>
            </a:r>
            <a:endParaRPr lang="zh-TW" altLang="en-US" sz="3600" spc="30" dirty="0">
              <a:solidFill>
                <a:srgbClr val="3F8B6F"/>
              </a:solidFill>
              <a:cs typeface="+mn-ea"/>
            </a:endParaRPr>
          </a:p>
        </p:txBody>
      </p:sp>
      <p:graphicFrame>
        <p:nvGraphicFramePr>
          <p:cNvPr id="2" name="表格 1"/>
          <p:cNvGraphicFramePr>
            <a:graphicFrameLocks noGrp="1"/>
          </p:cNvGraphicFramePr>
          <p:nvPr>
            <p:extLst>
              <p:ext uri="{D42A27DB-BD31-4B8C-83A1-F6EECF244321}">
                <p14:modId xmlns:p14="http://schemas.microsoft.com/office/powerpoint/2010/main" val="2418510982"/>
              </p:ext>
            </p:extLst>
          </p:nvPr>
        </p:nvGraphicFramePr>
        <p:xfrm>
          <a:off x="848797" y="2584336"/>
          <a:ext cx="8738418" cy="3657600"/>
        </p:xfrm>
        <a:graphic>
          <a:graphicData uri="http://schemas.openxmlformats.org/drawingml/2006/table">
            <a:tbl>
              <a:tblPr firstRow="1" bandRow="1">
                <a:tableStyleId>{16D9F66E-5EB9-4882-86FB-DCBF35E3C3E4}</a:tableStyleId>
              </a:tblPr>
              <a:tblGrid>
                <a:gridCol w="8738418"/>
              </a:tblGrid>
              <a:tr h="370840">
                <a:tc>
                  <a:txBody>
                    <a:bodyPr/>
                    <a:lstStyle/>
                    <a:p>
                      <a:pPr marL="0" lvl="0" indent="0" algn="just" hangingPunct="0">
                        <a:spcAft>
                          <a:spcPts val="0"/>
                        </a:spcAft>
                        <a:buFont typeface="+mj-lt"/>
                        <a:buNone/>
                      </a:pPr>
                      <a:r>
                        <a:rPr lang="en-US" altLang="zh-TW" sz="2400" b="0" kern="100" dirty="0" smtClean="0">
                          <a:effectLst/>
                          <a:latin typeface="+mn-ea"/>
                          <a:ea typeface="+mn-ea"/>
                        </a:rPr>
                        <a:t>1.</a:t>
                      </a:r>
                      <a:r>
                        <a:rPr lang="zh-TW" altLang="zh-TW" sz="2400" b="0" kern="100" dirty="0" smtClean="0">
                          <a:effectLst/>
                          <a:latin typeface="+mn-ea"/>
                          <a:ea typeface="+mn-ea"/>
                        </a:rPr>
                        <a:t>餐點方面</a:t>
                      </a:r>
                      <a:r>
                        <a:rPr lang="en-US" altLang="zh-TW" sz="2400" b="0" kern="100" dirty="0" smtClean="0">
                          <a:effectLst/>
                          <a:latin typeface="+mn-ea"/>
                          <a:ea typeface="+mn-ea"/>
                        </a:rPr>
                        <a:t>:</a:t>
                      </a:r>
                      <a:r>
                        <a:rPr lang="zh-TW" altLang="zh-TW" sz="2400" b="0" kern="100" dirty="0" smtClean="0">
                          <a:effectLst/>
                          <a:latin typeface="+mn-ea"/>
                          <a:ea typeface="+mn-ea"/>
                        </a:rPr>
                        <a:t>大多數消費者會選擇套餐，偏好西式餐點，並且高度在意價格及餐點多樣性，可透過此調查對餐點進行調整。</a:t>
                      </a:r>
                      <a:endParaRPr lang="zh-TW" altLang="zh-TW" sz="2400" b="0" kern="100" dirty="0" smtClean="0">
                        <a:effectLst/>
                        <a:latin typeface="+mn-ea"/>
                        <a:ea typeface="+mn-ea"/>
                        <a:cs typeface="Times New Roman" panose="02020603050405020304" pitchFamily="18" charset="0"/>
                      </a:endParaRPr>
                    </a:p>
                  </a:txBody>
                  <a:tcPr/>
                </a:tc>
              </a:tr>
              <a:tr h="370840">
                <a:tc>
                  <a:txBody>
                    <a:bodyPr/>
                    <a:lstStyle/>
                    <a:p>
                      <a:pPr marL="0" lvl="0" indent="0" algn="just" hangingPunct="0">
                        <a:spcAft>
                          <a:spcPts val="0"/>
                        </a:spcAft>
                        <a:buFont typeface="+mj-lt"/>
                        <a:buNone/>
                      </a:pPr>
                      <a:r>
                        <a:rPr lang="en-US" altLang="zh-TW" sz="2400" b="0" kern="100" dirty="0" smtClean="0">
                          <a:effectLst/>
                          <a:latin typeface="+mn-ea"/>
                          <a:ea typeface="+mn-ea"/>
                        </a:rPr>
                        <a:t>2.</a:t>
                      </a:r>
                      <a:r>
                        <a:rPr lang="zh-TW" altLang="zh-TW" sz="2400" b="0" kern="100" dirty="0" smtClean="0">
                          <a:effectLst/>
                          <a:latin typeface="+mn-ea"/>
                          <a:ea typeface="+mn-ea"/>
                        </a:rPr>
                        <a:t>環境衛生</a:t>
                      </a:r>
                      <a:r>
                        <a:rPr lang="en-US" altLang="zh-TW" sz="2400" b="0" kern="100" dirty="0" smtClean="0">
                          <a:effectLst/>
                          <a:latin typeface="+mn-ea"/>
                          <a:ea typeface="+mn-ea"/>
                        </a:rPr>
                        <a:t>:</a:t>
                      </a:r>
                      <a:r>
                        <a:rPr lang="zh-TW" altLang="zh-TW" sz="2400" b="0" kern="100" dirty="0" smtClean="0">
                          <a:effectLst/>
                          <a:latin typeface="+mn-ea"/>
                          <a:ea typeface="+mn-ea"/>
                        </a:rPr>
                        <a:t>有半數消費者認為環境衛生是他們選擇店家的動機，因此必須注重衛生、符合衛生法規，不定期請專人稽核。</a:t>
                      </a:r>
                      <a:endParaRPr lang="zh-TW" altLang="zh-TW" sz="2400" b="0" kern="100" dirty="0" smtClean="0">
                        <a:effectLst/>
                        <a:latin typeface="+mn-ea"/>
                        <a:ea typeface="+mn-ea"/>
                        <a:cs typeface="Times New Roman" panose="02020603050405020304" pitchFamily="18" charset="0"/>
                      </a:endParaRPr>
                    </a:p>
                  </a:txBody>
                  <a:tcPr/>
                </a:tc>
              </a:tr>
              <a:tr h="370840">
                <a:tc>
                  <a:txBody>
                    <a:bodyPr/>
                    <a:lstStyle/>
                    <a:p>
                      <a:pPr marL="0" lvl="0" indent="0" algn="just" hangingPunct="0">
                        <a:spcAft>
                          <a:spcPts val="0"/>
                        </a:spcAft>
                        <a:buFont typeface="+mj-lt"/>
                        <a:buNone/>
                      </a:pPr>
                      <a:r>
                        <a:rPr lang="en-US" altLang="zh-TW" sz="2400" b="0" kern="100" dirty="0" smtClean="0">
                          <a:effectLst/>
                          <a:latin typeface="+mn-ea"/>
                          <a:ea typeface="+mn-ea"/>
                        </a:rPr>
                        <a:t>3.</a:t>
                      </a:r>
                      <a:r>
                        <a:rPr lang="zh-TW" altLang="zh-TW" sz="2400" b="0" kern="100" dirty="0" smtClean="0">
                          <a:effectLst/>
                          <a:latin typeface="+mn-ea"/>
                          <a:ea typeface="+mn-ea"/>
                        </a:rPr>
                        <a:t>出餐態度</a:t>
                      </a:r>
                      <a:r>
                        <a:rPr lang="en-US" altLang="zh-TW" sz="2400" b="0" kern="100" dirty="0" smtClean="0">
                          <a:effectLst/>
                          <a:latin typeface="+mn-ea"/>
                          <a:ea typeface="+mn-ea"/>
                        </a:rPr>
                        <a:t>:</a:t>
                      </a:r>
                      <a:r>
                        <a:rPr lang="zh-TW" altLang="zh-TW" sz="2400" b="0" kern="100" dirty="0" smtClean="0">
                          <a:effectLst/>
                          <a:latin typeface="+mn-ea"/>
                          <a:ea typeface="+mn-ea"/>
                        </a:rPr>
                        <a:t>有</a:t>
                      </a:r>
                      <a:r>
                        <a:rPr lang="en-US" altLang="zh-TW" sz="2400" b="0" kern="100" dirty="0" smtClean="0">
                          <a:effectLst/>
                          <a:latin typeface="+mn-ea"/>
                          <a:ea typeface="+mn-ea"/>
                        </a:rPr>
                        <a:t>1/3</a:t>
                      </a:r>
                      <a:r>
                        <a:rPr lang="zh-TW" altLang="zh-TW" sz="2400" b="0" kern="100" dirty="0" smtClean="0">
                          <a:effectLst/>
                          <a:latin typeface="+mn-ea"/>
                          <a:ea typeface="+mn-ea"/>
                        </a:rPr>
                        <a:t>的消費者會願意去選擇出餐速度快的店家，本店須做好人力資源分配以及良好的動線規劃，提升出餐速度、減少不必要的時間浪費。</a:t>
                      </a:r>
                      <a:endParaRPr lang="zh-TW" altLang="zh-TW" sz="2400" b="0" kern="100" dirty="0" smtClean="0">
                        <a:effectLst/>
                        <a:latin typeface="+mn-ea"/>
                        <a:ea typeface="+mn-ea"/>
                        <a:cs typeface="Times New Roman" panose="02020603050405020304" pitchFamily="18" charset="0"/>
                      </a:endParaRPr>
                    </a:p>
                  </a:txBody>
                  <a:tcPr/>
                </a:tc>
              </a:tr>
              <a:tr h="370840">
                <a:tc>
                  <a:txBody>
                    <a:bodyPr/>
                    <a:lstStyle/>
                    <a:p>
                      <a:pPr marL="0" lvl="0" indent="0" algn="just" hangingPunct="0">
                        <a:spcAft>
                          <a:spcPts val="0"/>
                        </a:spcAft>
                        <a:buFont typeface="+mj-lt"/>
                        <a:buNone/>
                      </a:pPr>
                      <a:r>
                        <a:rPr lang="en-US" altLang="zh-TW" sz="2400" b="0" kern="100" dirty="0" smtClean="0">
                          <a:effectLst/>
                          <a:latin typeface="+mn-ea"/>
                          <a:ea typeface="+mn-ea"/>
                        </a:rPr>
                        <a:t>4.</a:t>
                      </a:r>
                      <a:r>
                        <a:rPr lang="zh-TW" altLang="zh-TW" sz="2400" b="0" kern="100" dirty="0" smtClean="0">
                          <a:effectLst/>
                          <a:latin typeface="+mn-ea"/>
                          <a:ea typeface="+mn-ea"/>
                        </a:rPr>
                        <a:t>服務態度</a:t>
                      </a:r>
                      <a:r>
                        <a:rPr lang="en-US" altLang="zh-TW" sz="2400" b="0" kern="100" dirty="0" smtClean="0">
                          <a:effectLst/>
                          <a:latin typeface="+mn-ea"/>
                          <a:ea typeface="+mn-ea"/>
                        </a:rPr>
                        <a:t>:</a:t>
                      </a:r>
                      <a:r>
                        <a:rPr lang="zh-TW" altLang="zh-TW" sz="2400" b="0" kern="100" dirty="0" smtClean="0">
                          <a:effectLst/>
                          <a:latin typeface="+mn-ea"/>
                          <a:ea typeface="+mn-ea"/>
                        </a:rPr>
                        <a:t>有</a:t>
                      </a:r>
                      <a:r>
                        <a:rPr lang="en-US" altLang="zh-TW" sz="2400" b="0" kern="100" dirty="0" smtClean="0">
                          <a:effectLst/>
                          <a:latin typeface="+mn-ea"/>
                          <a:ea typeface="+mn-ea"/>
                        </a:rPr>
                        <a:t>1/3</a:t>
                      </a:r>
                      <a:r>
                        <a:rPr lang="zh-TW" altLang="zh-TW" sz="2400" b="0" kern="100" dirty="0" smtClean="0">
                          <a:effectLst/>
                          <a:latin typeface="+mn-ea"/>
                          <a:ea typeface="+mn-ea"/>
                        </a:rPr>
                        <a:t>的消費者會在意員工的服務態度，本店會做好完善的員工訓練，減少因員工個體不同而產生的服務易變性。</a:t>
                      </a:r>
                      <a:endParaRPr lang="zh-TW" altLang="zh-TW" sz="2400" b="0" kern="100" dirty="0" smtClean="0">
                        <a:effectLst/>
                        <a:latin typeface="+mn-ea"/>
                        <a:ea typeface="+mn-ea"/>
                        <a:cs typeface="Times New Roman" panose="02020603050405020304" pitchFamily="18" charset="0"/>
                      </a:endParaRPr>
                    </a:p>
                  </a:txBody>
                  <a:tcPr/>
                </a:tc>
              </a:tr>
            </a:tbl>
          </a:graphicData>
        </a:graphic>
      </p:graphicFrame>
      <p:sp>
        <p:nvSpPr>
          <p:cNvPr id="4" name="文字方塊 3"/>
          <p:cNvSpPr txBox="1"/>
          <p:nvPr/>
        </p:nvSpPr>
        <p:spPr>
          <a:xfrm>
            <a:off x="848797" y="2003449"/>
            <a:ext cx="3291404" cy="523220"/>
          </a:xfrm>
          <a:prstGeom prst="rect">
            <a:avLst/>
          </a:prstGeom>
          <a:noFill/>
        </p:spPr>
        <p:txBody>
          <a:bodyPr wrap="square" rtlCol="0">
            <a:spAutoFit/>
          </a:bodyPr>
          <a:lstStyle/>
          <a:p>
            <a:r>
              <a:rPr lang="zh-TW" altLang="en-US" sz="2800" dirty="0" smtClean="0">
                <a:solidFill>
                  <a:srgbClr val="3F8B6F"/>
                </a:solidFill>
                <a:latin typeface="+mn-ea"/>
              </a:rPr>
              <a:t>消費者需求</a:t>
            </a:r>
            <a:endParaRPr lang="zh-TW" altLang="en-US" sz="2800" dirty="0">
              <a:solidFill>
                <a:srgbClr val="3F8B6F"/>
              </a:solidFill>
              <a:latin typeface="+mn-ea"/>
            </a:endParaRPr>
          </a:p>
        </p:txBody>
      </p:sp>
    </p:spTree>
    <p:extLst>
      <p:ext uri="{BB962C8B-B14F-4D97-AF65-F5344CB8AC3E}">
        <p14:creationId xmlns:p14="http://schemas.microsoft.com/office/powerpoint/2010/main" val="1140760943"/>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包含 甜甜圈, 美食, 巧克力, 室内&#10;&#10;已生成极高可信度的说明">
            <a:extLst>
              <a:ext uri="{FF2B5EF4-FFF2-40B4-BE49-F238E27FC236}">
                <a16:creationId xmlns="" xmlns:a16="http://schemas.microsoft.com/office/drawing/2014/main" id="{CCE06A15-0F09-427F-9077-3EF92F7B21A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7611" y="321941"/>
            <a:ext cx="1331471" cy="1308514"/>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FDB3CF0B-2FD3-4EC8-91A3-57CA60FE696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604138" y="5989388"/>
            <a:ext cx="837360" cy="1318841"/>
          </a:xfrm>
          <a:prstGeom prst="rect">
            <a:avLst/>
          </a:prstGeom>
        </p:spPr>
      </p:pic>
      <p:pic>
        <p:nvPicPr>
          <p:cNvPr id="13" name="图片 12">
            <a:extLst>
              <a:ext uri="{FF2B5EF4-FFF2-40B4-BE49-F238E27FC236}">
                <a16:creationId xmlns="" xmlns:a16="http://schemas.microsoft.com/office/drawing/2014/main" id="{8837B810-549E-4E05-AA42-3ECFFAA034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401202" y="5037218"/>
            <a:ext cx="1793925" cy="2409436"/>
          </a:xfrm>
          <a:prstGeom prst="rect">
            <a:avLst/>
          </a:prstGeom>
        </p:spPr>
      </p:pic>
      <p:pic>
        <p:nvPicPr>
          <p:cNvPr id="14" name="图片 13" descr="图片包含 蛋糕, 室内, 餐桌, 巧克力&#10;&#10;已生成极高可信度的说明">
            <a:extLst>
              <a:ext uri="{FF2B5EF4-FFF2-40B4-BE49-F238E27FC236}">
                <a16:creationId xmlns="" xmlns:a16="http://schemas.microsoft.com/office/drawing/2014/main" id="{2E6E7C3E-1158-445F-ADC9-3ACDF08D9DF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88580" y="5216890"/>
            <a:ext cx="2071033" cy="2178762"/>
          </a:xfrm>
          <a:prstGeom prst="rect">
            <a:avLst/>
          </a:prstGeom>
        </p:spPr>
      </p:pic>
      <p:pic>
        <p:nvPicPr>
          <p:cNvPr id="15" name="图片 14">
            <a:extLst>
              <a:ext uri="{FF2B5EF4-FFF2-40B4-BE49-F238E27FC236}">
                <a16:creationId xmlns="" xmlns:a16="http://schemas.microsoft.com/office/drawing/2014/main" id="{76053A5C-495A-4A4E-8BA0-29FE440B099C}"/>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6988" y="1551896"/>
            <a:ext cx="1456862" cy="829471"/>
          </a:xfrm>
          <a:prstGeom prst="rect">
            <a:avLst/>
          </a:prstGeom>
        </p:spPr>
      </p:pic>
      <p:pic>
        <p:nvPicPr>
          <p:cNvPr id="16" name="图片 15" descr="图片包含 植物&#10;&#10;已生成极高可信度的说明">
            <a:extLst>
              <a:ext uri="{FF2B5EF4-FFF2-40B4-BE49-F238E27FC236}">
                <a16:creationId xmlns="" xmlns:a16="http://schemas.microsoft.com/office/drawing/2014/main" id="{53217592-9CBE-4A5A-913C-8AA183C05B06}"/>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48797" y="-16894"/>
            <a:ext cx="911495" cy="993092"/>
          </a:xfrm>
          <a:prstGeom prst="rect">
            <a:avLst/>
          </a:prstGeom>
        </p:spPr>
      </p:pic>
      <p:pic>
        <p:nvPicPr>
          <p:cNvPr id="17" name="图片 16" descr="图片包含 美食, 香蕉, 盘子, 水果&#10;&#10;已生成极高可信度的说明">
            <a:extLst>
              <a:ext uri="{FF2B5EF4-FFF2-40B4-BE49-F238E27FC236}">
                <a16:creationId xmlns="" xmlns:a16="http://schemas.microsoft.com/office/drawing/2014/main" id="{EABAD2AF-09BA-420F-A3E0-CDCB71C14737}"/>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719619" y="-807408"/>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5718207" y="255370"/>
            <a:ext cx="1604285" cy="646331"/>
          </a:xfrm>
          <a:prstGeom prst="rect">
            <a:avLst/>
          </a:prstGeom>
          <a:noFill/>
        </p:spPr>
        <p:txBody>
          <a:bodyPr wrap="none" rtlCol="0">
            <a:spAutoFit/>
          </a:bodyPr>
          <a:lstStyle/>
          <a:p>
            <a:r>
              <a:rPr lang="en-US" altLang="zh-TW" sz="3600" spc="30" dirty="0" smtClean="0">
                <a:solidFill>
                  <a:srgbClr val="3F8B6F"/>
                </a:solidFill>
                <a:cs typeface="+mn-ea"/>
              </a:rPr>
              <a:t>4C</a:t>
            </a:r>
            <a:r>
              <a:rPr lang="zh-TW" altLang="en-US" sz="3600" spc="30" dirty="0" smtClean="0">
                <a:solidFill>
                  <a:srgbClr val="3F8B6F"/>
                </a:solidFill>
                <a:cs typeface="+mn-ea"/>
              </a:rPr>
              <a:t>分析</a:t>
            </a:r>
            <a:endParaRPr lang="zh-TW" altLang="en-US" sz="3600" spc="30" dirty="0">
              <a:solidFill>
                <a:srgbClr val="3F8B6F"/>
              </a:solidFill>
              <a:cs typeface="+mn-ea"/>
            </a:endParaRPr>
          </a:p>
        </p:txBody>
      </p:sp>
      <p:graphicFrame>
        <p:nvGraphicFramePr>
          <p:cNvPr id="5" name="表格 4"/>
          <p:cNvGraphicFramePr>
            <a:graphicFrameLocks noGrp="1"/>
          </p:cNvGraphicFramePr>
          <p:nvPr>
            <p:extLst>
              <p:ext uri="{D42A27DB-BD31-4B8C-83A1-F6EECF244321}">
                <p14:modId xmlns:p14="http://schemas.microsoft.com/office/powerpoint/2010/main" val="111900074"/>
              </p:ext>
            </p:extLst>
          </p:nvPr>
        </p:nvGraphicFramePr>
        <p:xfrm>
          <a:off x="1246317" y="1473535"/>
          <a:ext cx="8128000" cy="4297680"/>
        </p:xfrm>
        <a:graphic>
          <a:graphicData uri="http://schemas.openxmlformats.org/drawingml/2006/table">
            <a:tbl>
              <a:tblPr firstRow="1" bandRow="1">
                <a:tableStyleId>{16D9F66E-5EB9-4882-86FB-DCBF35E3C3E4}</a:tableStyleId>
              </a:tblPr>
              <a:tblGrid>
                <a:gridCol w="8128000"/>
              </a:tblGrid>
              <a:tr h="370840">
                <a:tc>
                  <a:txBody>
                    <a:bodyPr/>
                    <a:lstStyle/>
                    <a:p>
                      <a:r>
                        <a:rPr lang="en-US" altLang="zh-TW" sz="2400" b="0" dirty="0" smtClean="0"/>
                        <a:t>2.</a:t>
                      </a:r>
                      <a:r>
                        <a:rPr lang="zh-TW" altLang="en-US" sz="2400" b="0" dirty="0" smtClean="0"/>
                        <a:t>願意支付成本</a:t>
                      </a:r>
                      <a:r>
                        <a:rPr lang="en-US" altLang="zh-TW" sz="2400" b="0" dirty="0" smtClean="0"/>
                        <a:t>(Cost)</a:t>
                      </a:r>
                      <a:r>
                        <a:rPr lang="zh-TW" altLang="en-US" sz="2400" b="0" dirty="0" smtClean="0"/>
                        <a:t>：由問卷調查得知，大多數消費者願意支付的金額約落在</a:t>
                      </a:r>
                      <a:r>
                        <a:rPr lang="en-US" altLang="zh-TW" sz="2400" b="0" dirty="0" smtClean="0"/>
                        <a:t>50</a:t>
                      </a:r>
                      <a:r>
                        <a:rPr lang="zh-TW" altLang="en-US" sz="2400" b="0" dirty="0" smtClean="0"/>
                        <a:t>至</a:t>
                      </a:r>
                      <a:r>
                        <a:rPr lang="en-US" altLang="zh-TW" sz="2400" b="0" dirty="0" smtClean="0"/>
                        <a:t>200</a:t>
                      </a:r>
                      <a:r>
                        <a:rPr lang="zh-TW" altLang="en-US" sz="2400" b="0" dirty="0" smtClean="0"/>
                        <a:t>元之間，若可透過本店</a:t>
                      </a:r>
                      <a:r>
                        <a:rPr lang="en-US" altLang="zh-TW" sz="2400" b="0" dirty="0" smtClean="0"/>
                        <a:t>4P</a:t>
                      </a:r>
                      <a:r>
                        <a:rPr lang="zh-TW" altLang="en-US" sz="2400" b="0" dirty="0" smtClean="0"/>
                        <a:t>中的價格</a:t>
                      </a:r>
                      <a:r>
                        <a:rPr lang="en-US" altLang="zh-TW" sz="2400" b="0" dirty="0" smtClean="0"/>
                        <a:t>(Price)</a:t>
                      </a:r>
                      <a:r>
                        <a:rPr lang="zh-TW" altLang="en-US" sz="2400" b="0" dirty="0" smtClean="0"/>
                        <a:t>策略來定價，可望吸引更多消費者，為本店帶來更大的利潤。</a:t>
                      </a:r>
                      <a:endParaRPr lang="zh-TW" altLang="en-US" sz="2400" b="0" dirty="0">
                        <a:latin typeface="+mn-ea"/>
                        <a:ea typeface="+mn-ea"/>
                      </a:endParaRPr>
                    </a:p>
                  </a:txBody>
                  <a:tcPr/>
                </a:tc>
              </a:tr>
              <a:tr h="370840">
                <a:tc>
                  <a:txBody>
                    <a:bodyPr/>
                    <a:lstStyle/>
                    <a:p>
                      <a:r>
                        <a:rPr lang="en-US" altLang="zh-TW" sz="2400" b="0" dirty="0" smtClean="0"/>
                        <a:t>3.</a:t>
                      </a:r>
                      <a:r>
                        <a:rPr lang="zh-TW" altLang="en-US" sz="2400" b="0" dirty="0" smtClean="0"/>
                        <a:t>溝通</a:t>
                      </a:r>
                      <a:r>
                        <a:rPr lang="en-US" altLang="zh-TW" sz="2400" b="0" dirty="0" smtClean="0"/>
                        <a:t>(Communication)</a:t>
                      </a:r>
                      <a:r>
                        <a:rPr lang="zh-TW" altLang="en-US" sz="2400" b="0" dirty="0" smtClean="0"/>
                        <a:t>：本店做出下方顧客回饋單，希望能透過此回饋單，建立與顧客的雙向溝通，以笑容面對顧客的稱讚並繼續維持，虛心接受顧客的批評並做出改善。</a:t>
                      </a:r>
                      <a:endParaRPr lang="zh-TW" altLang="en-US" sz="2400" b="0" dirty="0">
                        <a:latin typeface="+mn-ea"/>
                        <a:ea typeface="+mn-ea"/>
                      </a:endParaRPr>
                    </a:p>
                  </a:txBody>
                  <a:tcPr/>
                </a:tc>
              </a:tr>
              <a:tr h="370840">
                <a:tc>
                  <a:txBody>
                    <a:bodyPr/>
                    <a:lstStyle/>
                    <a:p>
                      <a:r>
                        <a:rPr lang="en-US" altLang="zh-TW" sz="2400" b="0" dirty="0" smtClean="0"/>
                        <a:t>4.</a:t>
                      </a:r>
                      <a:r>
                        <a:rPr lang="zh-TW" altLang="en-US" sz="2400" b="0" dirty="0" smtClean="0"/>
                        <a:t>便利性</a:t>
                      </a:r>
                      <a:r>
                        <a:rPr lang="en-US" altLang="zh-TW" sz="2400" b="0" dirty="0" smtClean="0"/>
                        <a:t>(Convenience)</a:t>
                      </a:r>
                      <a:r>
                        <a:rPr lang="zh-TW" altLang="en-US" sz="2400" b="0" dirty="0" smtClean="0"/>
                        <a:t>：由問卷調查得知，目前只有少部分人對於餐點是否方便攜帶抱持期望；而購買本店餐點的地理便利性方面，可透過與外送平台合作或是雇用外送員工，消除地理位置所造成的不方便。</a:t>
                      </a:r>
                      <a:endParaRPr lang="zh-TW" altLang="en-US" sz="2400" b="0" dirty="0">
                        <a:latin typeface="+mn-ea"/>
                        <a:ea typeface="+mn-ea"/>
                      </a:endParaRPr>
                    </a:p>
                  </a:txBody>
                  <a:tcPr/>
                </a:tc>
              </a:tr>
            </a:tbl>
          </a:graphicData>
        </a:graphic>
      </p:graphicFrame>
    </p:spTree>
    <p:extLst>
      <p:ext uri="{BB962C8B-B14F-4D97-AF65-F5344CB8AC3E}">
        <p14:creationId xmlns:p14="http://schemas.microsoft.com/office/powerpoint/2010/main" val="551525615"/>
      </p:ext>
    </p:extLst>
  </p:cSld>
  <p:clrMapOvr>
    <a:masterClrMapping/>
  </p:clrMapOvr>
  <p:transition spd="slow">
    <p:wheel spokes="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包含 甜甜圈, 美食, 巧克力, 室内&#10;&#10;已生成极高可信度的说明">
            <a:extLst>
              <a:ext uri="{FF2B5EF4-FFF2-40B4-BE49-F238E27FC236}">
                <a16:creationId xmlns="" xmlns:a16="http://schemas.microsoft.com/office/drawing/2014/main" id="{CCE06A15-0F09-427F-9077-3EF92F7B21A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7611" y="321941"/>
            <a:ext cx="1331471" cy="1308514"/>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FDB3CF0B-2FD3-4EC8-91A3-57CA60FE696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604138" y="5989388"/>
            <a:ext cx="837360" cy="1318841"/>
          </a:xfrm>
          <a:prstGeom prst="rect">
            <a:avLst/>
          </a:prstGeom>
        </p:spPr>
      </p:pic>
      <p:pic>
        <p:nvPicPr>
          <p:cNvPr id="13" name="图片 12">
            <a:extLst>
              <a:ext uri="{FF2B5EF4-FFF2-40B4-BE49-F238E27FC236}">
                <a16:creationId xmlns="" xmlns:a16="http://schemas.microsoft.com/office/drawing/2014/main" id="{8837B810-549E-4E05-AA42-3ECFFAA034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401202" y="5037218"/>
            <a:ext cx="1793925" cy="2409436"/>
          </a:xfrm>
          <a:prstGeom prst="rect">
            <a:avLst/>
          </a:prstGeom>
        </p:spPr>
      </p:pic>
      <p:pic>
        <p:nvPicPr>
          <p:cNvPr id="14" name="图片 13" descr="图片包含 蛋糕, 室内, 餐桌, 巧克力&#10;&#10;已生成极高可信度的说明">
            <a:extLst>
              <a:ext uri="{FF2B5EF4-FFF2-40B4-BE49-F238E27FC236}">
                <a16:creationId xmlns="" xmlns:a16="http://schemas.microsoft.com/office/drawing/2014/main" id="{2E6E7C3E-1158-445F-ADC9-3ACDF08D9DF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88580" y="5216890"/>
            <a:ext cx="2071033" cy="2178762"/>
          </a:xfrm>
          <a:prstGeom prst="rect">
            <a:avLst/>
          </a:prstGeom>
        </p:spPr>
      </p:pic>
      <p:pic>
        <p:nvPicPr>
          <p:cNvPr id="15" name="图片 14">
            <a:extLst>
              <a:ext uri="{FF2B5EF4-FFF2-40B4-BE49-F238E27FC236}">
                <a16:creationId xmlns="" xmlns:a16="http://schemas.microsoft.com/office/drawing/2014/main" id="{76053A5C-495A-4A4E-8BA0-29FE440B099C}"/>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6988" y="1551896"/>
            <a:ext cx="1456862" cy="829471"/>
          </a:xfrm>
          <a:prstGeom prst="rect">
            <a:avLst/>
          </a:prstGeom>
        </p:spPr>
      </p:pic>
      <p:pic>
        <p:nvPicPr>
          <p:cNvPr id="16" name="图片 15" descr="图片包含 植物&#10;&#10;已生成极高可信度的说明">
            <a:extLst>
              <a:ext uri="{FF2B5EF4-FFF2-40B4-BE49-F238E27FC236}">
                <a16:creationId xmlns="" xmlns:a16="http://schemas.microsoft.com/office/drawing/2014/main" id="{53217592-9CBE-4A5A-913C-8AA183C05B06}"/>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48797" y="-16894"/>
            <a:ext cx="911495" cy="993092"/>
          </a:xfrm>
          <a:prstGeom prst="rect">
            <a:avLst/>
          </a:prstGeom>
        </p:spPr>
      </p:pic>
      <p:pic>
        <p:nvPicPr>
          <p:cNvPr id="17" name="图片 16" descr="图片包含 美食, 香蕉, 盘子, 水果&#10;&#10;已生成极高可信度的说明">
            <a:extLst>
              <a:ext uri="{FF2B5EF4-FFF2-40B4-BE49-F238E27FC236}">
                <a16:creationId xmlns="" xmlns:a16="http://schemas.microsoft.com/office/drawing/2014/main" id="{EABAD2AF-09BA-420F-A3E0-CDCB71C14737}"/>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719619" y="-807408"/>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5617876" y="215153"/>
            <a:ext cx="1798954" cy="646331"/>
          </a:xfrm>
          <a:prstGeom prst="rect">
            <a:avLst/>
          </a:prstGeom>
          <a:noFill/>
        </p:spPr>
        <p:txBody>
          <a:bodyPr wrap="none" rtlCol="0">
            <a:spAutoFit/>
          </a:bodyPr>
          <a:lstStyle/>
          <a:p>
            <a:r>
              <a:rPr lang="en-US" altLang="zh-TW" sz="3600" spc="30" dirty="0" smtClean="0">
                <a:solidFill>
                  <a:srgbClr val="3F8B6F"/>
                </a:solidFill>
                <a:cs typeface="+mn-ea"/>
              </a:rPr>
              <a:t>STP</a:t>
            </a:r>
            <a:r>
              <a:rPr lang="zh-TW" altLang="en-US" sz="3600" spc="30" dirty="0">
                <a:solidFill>
                  <a:srgbClr val="3F8B6F"/>
                </a:solidFill>
                <a:cs typeface="+mn-ea"/>
              </a:rPr>
              <a:t>分析</a:t>
            </a:r>
          </a:p>
        </p:txBody>
      </p:sp>
      <p:graphicFrame>
        <p:nvGraphicFramePr>
          <p:cNvPr id="5" name="表格 4"/>
          <p:cNvGraphicFramePr>
            <a:graphicFrameLocks noGrp="1"/>
          </p:cNvGraphicFramePr>
          <p:nvPr>
            <p:extLst>
              <p:ext uri="{D42A27DB-BD31-4B8C-83A1-F6EECF244321}">
                <p14:modId xmlns:p14="http://schemas.microsoft.com/office/powerpoint/2010/main" val="2018421528"/>
              </p:ext>
            </p:extLst>
          </p:nvPr>
        </p:nvGraphicFramePr>
        <p:xfrm>
          <a:off x="1149873" y="1779894"/>
          <a:ext cx="8532365" cy="4297680"/>
        </p:xfrm>
        <a:graphic>
          <a:graphicData uri="http://schemas.openxmlformats.org/drawingml/2006/table">
            <a:tbl>
              <a:tblPr firstRow="1" bandRow="1">
                <a:tableStyleId>{16D9F66E-5EB9-4882-86FB-DCBF35E3C3E4}</a:tableStyleId>
              </a:tblPr>
              <a:tblGrid>
                <a:gridCol w="8532365"/>
              </a:tblGrid>
              <a:tr h="370840">
                <a:tc>
                  <a:txBody>
                    <a:bodyPr/>
                    <a:lstStyle/>
                    <a:p>
                      <a:pPr marL="0" lvl="0" indent="0" algn="just" hangingPunct="0">
                        <a:spcAft>
                          <a:spcPts val="0"/>
                        </a:spcAft>
                        <a:buFont typeface="+mj-lt"/>
                        <a:buNone/>
                      </a:pPr>
                      <a:r>
                        <a:rPr lang="en-US" altLang="zh-TW" sz="2400" b="0" kern="100" dirty="0" smtClean="0">
                          <a:effectLst/>
                          <a:hlinkClick r:id="rId10" action="ppaction://hlinksldjump"/>
                        </a:rPr>
                        <a:t>1.</a:t>
                      </a:r>
                      <a:r>
                        <a:rPr lang="zh-TW" altLang="en-US" sz="2400" b="0" kern="100" dirty="0" smtClean="0">
                          <a:effectLst/>
                          <a:hlinkClick r:id="rId10" action="ppaction://hlinksldjump"/>
                        </a:rPr>
                        <a:t>市場區隔</a:t>
                      </a:r>
                      <a:r>
                        <a:rPr lang="en-US" altLang="zh-TW" sz="2400" b="0" kern="100" dirty="0" smtClean="0">
                          <a:effectLst/>
                          <a:hlinkClick r:id="rId10" action="ppaction://hlinksldjump"/>
                        </a:rPr>
                        <a:t>(Segmenting)</a:t>
                      </a:r>
                      <a:r>
                        <a:rPr lang="zh-TW" altLang="en-US" sz="2400" b="0" kern="100" dirty="0" smtClean="0">
                          <a:effectLst/>
                          <a:hlinkClick r:id="rId10" action="ppaction://hlinksldjump"/>
                        </a:rPr>
                        <a:t>：本組通過問卷調查，歸納出以下幾點。</a:t>
                      </a:r>
                    </a:p>
                    <a:p>
                      <a:pPr marL="0" lvl="0" indent="0" algn="just" hangingPunct="0">
                        <a:spcAft>
                          <a:spcPts val="0"/>
                        </a:spcAft>
                        <a:buFont typeface="+mj-lt"/>
                        <a:buNone/>
                      </a:pPr>
                      <a:r>
                        <a:rPr lang="en-US" altLang="zh-TW" sz="2400" b="0" kern="100" dirty="0" smtClean="0">
                          <a:effectLst/>
                          <a:hlinkClick r:id="rId10" action="ppaction://hlinksldjump"/>
                        </a:rPr>
                        <a:t>(1)</a:t>
                      </a:r>
                      <a:r>
                        <a:rPr lang="zh-TW" altLang="en-US" sz="2400" b="0" kern="100" dirty="0" smtClean="0">
                          <a:effectLst/>
                          <a:hlinkClick r:id="rId10" action="ppaction://hlinksldjump"/>
                        </a:rPr>
                        <a:t>大學生及上班族</a:t>
                      </a:r>
                      <a:r>
                        <a:rPr lang="en-US" altLang="zh-TW" sz="2400" b="0" kern="100" dirty="0" smtClean="0">
                          <a:effectLst/>
                          <a:hlinkClick r:id="rId10" action="ppaction://hlinksldjump"/>
                        </a:rPr>
                        <a:t>(</a:t>
                      </a:r>
                      <a:r>
                        <a:rPr lang="zh-TW" altLang="en-US" sz="2400" b="0" kern="100" dirty="0" smtClean="0">
                          <a:effectLst/>
                          <a:hlinkClick r:id="rId10" action="ppaction://hlinksldjump"/>
                        </a:rPr>
                        <a:t>女性居多，年齡介於</a:t>
                      </a:r>
                      <a:r>
                        <a:rPr lang="en-US" altLang="zh-TW" sz="2400" b="0" kern="100" dirty="0" smtClean="0">
                          <a:effectLst/>
                          <a:hlinkClick r:id="rId10" action="ppaction://hlinksldjump"/>
                        </a:rPr>
                        <a:t>19~33</a:t>
                      </a:r>
                      <a:r>
                        <a:rPr lang="zh-TW" altLang="en-US" sz="2400" b="0" kern="100" dirty="0" smtClean="0">
                          <a:effectLst/>
                          <a:hlinkClick r:id="rId10" action="ppaction://hlinksldjump"/>
                        </a:rPr>
                        <a:t>歲之間</a:t>
                      </a:r>
                      <a:r>
                        <a:rPr lang="en-US" altLang="zh-TW" sz="2400" b="0" kern="100" dirty="0" smtClean="0">
                          <a:effectLst/>
                          <a:hlinkClick r:id="rId10" action="ppaction://hlinksldjump"/>
                        </a:rPr>
                        <a:t>)</a:t>
                      </a:r>
                      <a:r>
                        <a:rPr lang="zh-TW" altLang="en-US" sz="2400" b="0" kern="100" dirty="0" smtClean="0">
                          <a:effectLst/>
                          <a:hlinkClick r:id="rId10" action="ppaction://hlinksldjump"/>
                        </a:rPr>
                        <a:t>。</a:t>
                      </a:r>
                    </a:p>
                    <a:p>
                      <a:pPr marL="0" lvl="0" indent="0" algn="just" hangingPunct="0">
                        <a:spcAft>
                          <a:spcPts val="0"/>
                        </a:spcAft>
                        <a:buFont typeface="+mj-lt"/>
                        <a:buNone/>
                      </a:pPr>
                      <a:r>
                        <a:rPr lang="en-US" altLang="zh-TW" sz="2400" b="0" kern="100" dirty="0" smtClean="0">
                          <a:effectLst/>
                          <a:hlinkClick r:id="rId10" action="ppaction://hlinksldjump"/>
                        </a:rPr>
                        <a:t>(2)</a:t>
                      </a:r>
                      <a:r>
                        <a:rPr lang="zh-TW" altLang="en-US" sz="2400" b="0" kern="100" dirty="0" smtClean="0">
                          <a:effectLst/>
                          <a:hlinkClick r:id="rId10" action="ppaction://hlinksldjump"/>
                        </a:rPr>
                        <a:t>注重價格的消費者。</a:t>
                      </a:r>
                    </a:p>
                    <a:p>
                      <a:pPr marL="0" lvl="0" indent="0" algn="just" hangingPunct="0">
                        <a:spcAft>
                          <a:spcPts val="0"/>
                        </a:spcAft>
                        <a:buFont typeface="+mj-lt"/>
                        <a:buNone/>
                      </a:pPr>
                      <a:r>
                        <a:rPr lang="en-US" altLang="zh-TW" sz="2400" b="0" kern="100" dirty="0" smtClean="0">
                          <a:effectLst/>
                          <a:hlinkClick r:id="rId10" action="ppaction://hlinksldjump"/>
                        </a:rPr>
                        <a:t>(3)</a:t>
                      </a:r>
                      <a:r>
                        <a:rPr lang="zh-TW" altLang="en-US" sz="2400" b="0" kern="100" dirty="0" smtClean="0">
                          <a:effectLst/>
                          <a:hlinkClick r:id="rId10" action="ppaction://hlinksldjump"/>
                        </a:rPr>
                        <a:t>注重氣氛的消費者。</a:t>
                      </a:r>
                    </a:p>
                    <a:p>
                      <a:pPr marL="0" lvl="0" indent="0" algn="just" hangingPunct="0">
                        <a:spcAft>
                          <a:spcPts val="0"/>
                        </a:spcAft>
                        <a:buFont typeface="+mj-lt"/>
                        <a:buNone/>
                      </a:pPr>
                      <a:r>
                        <a:rPr lang="en-US" altLang="zh-TW" sz="2400" b="0" kern="100" dirty="0" smtClean="0">
                          <a:effectLst/>
                          <a:hlinkClick r:id="rId10" action="ppaction://hlinksldjump"/>
                        </a:rPr>
                        <a:t>(4)</a:t>
                      </a:r>
                      <a:r>
                        <a:rPr lang="zh-TW" altLang="en-US" sz="2400" b="0" kern="100" dirty="0" smtClean="0">
                          <a:effectLst/>
                          <a:hlinkClick r:id="rId10" action="ppaction://hlinksldjump"/>
                        </a:rPr>
                        <a:t>注重環境衛生的消費者。</a:t>
                      </a:r>
                    </a:p>
                    <a:p>
                      <a:pPr marL="0" lvl="0" indent="0" algn="just" hangingPunct="0">
                        <a:spcAft>
                          <a:spcPts val="0"/>
                        </a:spcAft>
                        <a:buFont typeface="+mj-lt"/>
                        <a:buNone/>
                      </a:pPr>
                      <a:r>
                        <a:rPr lang="en-US" altLang="zh-TW" sz="2400" b="0" kern="100" dirty="0" smtClean="0">
                          <a:effectLst/>
                          <a:hlinkClick r:id="rId10" action="ppaction://hlinksldjump"/>
                        </a:rPr>
                        <a:t>(5)</a:t>
                      </a:r>
                      <a:r>
                        <a:rPr lang="zh-TW" altLang="en-US" sz="2400" b="0" kern="100" dirty="0" smtClean="0">
                          <a:effectLst/>
                          <a:hlinkClick r:id="rId10" action="ppaction://hlinksldjump"/>
                        </a:rPr>
                        <a:t>注重餐點多樣性的消費者。</a:t>
                      </a:r>
                      <a:endParaRPr lang="zh-TW" altLang="en-US" sz="2400" b="0" kern="100" dirty="0" smtClean="0">
                        <a:effectLst/>
                        <a:latin typeface="+mn-ea"/>
                        <a:ea typeface="+mn-ea"/>
                        <a:cs typeface="Times New Roman" panose="02020603050405020304" pitchFamily="18" charset="0"/>
                      </a:endParaRPr>
                    </a:p>
                  </a:txBody>
                  <a:tcPr/>
                </a:tc>
              </a:tr>
              <a:tr h="370840">
                <a:tc>
                  <a:txBody>
                    <a:bodyPr/>
                    <a:lstStyle/>
                    <a:p>
                      <a:r>
                        <a:rPr lang="en-US" altLang="zh-TW" sz="2400" b="0" dirty="0" smtClean="0"/>
                        <a:t>2.</a:t>
                      </a:r>
                      <a:r>
                        <a:rPr lang="zh-TW" altLang="en-US" sz="2400" b="0" dirty="0" smtClean="0"/>
                        <a:t>目標市場</a:t>
                      </a:r>
                      <a:r>
                        <a:rPr lang="en-US" altLang="zh-TW" sz="2400" b="0" dirty="0" smtClean="0"/>
                        <a:t>(Targeting)</a:t>
                      </a:r>
                      <a:r>
                        <a:rPr lang="zh-TW" altLang="en-US" sz="2400" b="0" dirty="0" smtClean="0"/>
                        <a:t>：本店選擇差異化市場行銷，從各方面滿足不同消費者的需求。</a:t>
                      </a:r>
                      <a:endParaRPr lang="zh-TW" altLang="en-US" sz="2400" b="0" dirty="0" smtClean="0">
                        <a:latin typeface="+mn-ea"/>
                        <a:ea typeface="+mn-ea"/>
                      </a:endParaRPr>
                    </a:p>
                  </a:txBody>
                  <a:tcPr/>
                </a:tc>
              </a:tr>
              <a:tr h="370840">
                <a:tc>
                  <a:txBody>
                    <a:bodyPr/>
                    <a:lstStyle/>
                    <a:p>
                      <a:pPr marL="0" marR="0" lvl="0" indent="0" algn="l" defTabSz="914400" rtl="0" eaLnBrk="1" fontAlgn="auto" latinLnBrk="0" hangingPunct="0">
                        <a:lnSpc>
                          <a:spcPct val="100000"/>
                        </a:lnSpc>
                        <a:spcBef>
                          <a:spcPts val="0"/>
                        </a:spcBef>
                        <a:spcAft>
                          <a:spcPts val="0"/>
                        </a:spcAft>
                        <a:buClrTx/>
                        <a:buSzTx/>
                        <a:buFontTx/>
                        <a:buNone/>
                        <a:tabLst/>
                        <a:defRPr/>
                      </a:pPr>
                      <a:r>
                        <a:rPr kumimoji="0" lang="en-US" altLang="zh-TW" sz="2400" b="0" u="none" strike="noStrike" kern="1200" cap="none" spc="0" normalizeH="0" baseline="0" noProof="0" dirty="0" smtClean="0">
                          <a:ln>
                            <a:noFill/>
                          </a:ln>
                          <a:effectLst/>
                          <a:uLnTx/>
                          <a:uFillTx/>
                        </a:rPr>
                        <a:t>3.</a:t>
                      </a:r>
                      <a:r>
                        <a:rPr kumimoji="0" lang="zh-TW" altLang="en-US" sz="2400" b="0" u="none" strike="noStrike" kern="1200" cap="none" spc="0" normalizeH="0" baseline="0" noProof="0" dirty="0" smtClean="0">
                          <a:ln>
                            <a:noFill/>
                          </a:ln>
                          <a:effectLst/>
                          <a:uLnTx/>
                          <a:uFillTx/>
                        </a:rPr>
                        <a:t>市場定位</a:t>
                      </a:r>
                      <a:r>
                        <a:rPr kumimoji="0" lang="en-US" altLang="zh-TW" sz="2400" b="0" u="none" strike="noStrike" kern="1200" cap="none" spc="0" normalizeH="0" baseline="0" noProof="0" dirty="0" smtClean="0">
                          <a:ln>
                            <a:noFill/>
                          </a:ln>
                          <a:effectLst/>
                          <a:uLnTx/>
                          <a:uFillTx/>
                        </a:rPr>
                        <a:t>(Positioning)</a:t>
                      </a:r>
                      <a:r>
                        <a:rPr kumimoji="0" lang="zh-TW" altLang="en-US" sz="2400" b="0" u="none" strike="noStrike" kern="1200" cap="none" spc="0" normalizeH="0" baseline="0" noProof="0" dirty="0" smtClean="0">
                          <a:ln>
                            <a:noFill/>
                          </a:ln>
                          <a:effectLst/>
                          <a:uLnTx/>
                          <a:uFillTx/>
                        </a:rPr>
                        <a:t>：本店的主要定位為”結合中價位、氣氛佳、高品質餐點、滿足消費者需求的早午餐店”。</a:t>
                      </a:r>
                      <a:endParaRPr kumimoji="0" lang="zh-TW" altLang="zh-TW" sz="2400" b="0" i="0" u="none" strike="noStrike" kern="1200" cap="none" spc="0" normalizeH="0" baseline="0" noProof="0" dirty="0" smtClean="0">
                        <a:ln>
                          <a:noFill/>
                        </a:ln>
                        <a:solidFill>
                          <a:prstClr val="black"/>
                        </a:solidFill>
                        <a:effectLst/>
                        <a:uLnTx/>
                        <a:uFillTx/>
                        <a:latin typeface="+mn-ea"/>
                        <a:ea typeface="+mn-ea"/>
                        <a:cs typeface="+mn-cs"/>
                      </a:endParaRPr>
                    </a:p>
                  </a:txBody>
                  <a:tcPr/>
                </a:tc>
              </a:tr>
            </a:tbl>
          </a:graphicData>
        </a:graphic>
      </p:graphicFrame>
    </p:spTree>
    <p:extLst>
      <p:ext uri="{BB962C8B-B14F-4D97-AF65-F5344CB8AC3E}">
        <p14:creationId xmlns:p14="http://schemas.microsoft.com/office/powerpoint/2010/main" val="2932457471"/>
      </p:ext>
    </p:extLst>
  </p:cSld>
  <p:clrMapOvr>
    <a:masterClrMapping/>
  </p:clrMapOvr>
  <p:transition spd="slow">
    <p:wheel spokes="1"/>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包含 甜甜圈, 美食, 巧克力, 室内&#10;&#10;已生成极高可信度的说明">
            <a:extLst>
              <a:ext uri="{FF2B5EF4-FFF2-40B4-BE49-F238E27FC236}">
                <a16:creationId xmlns="" xmlns:a16="http://schemas.microsoft.com/office/drawing/2014/main" id="{CCE06A15-0F09-427F-9077-3EF92F7B21A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7611" y="321941"/>
            <a:ext cx="1331471" cy="1308514"/>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FDB3CF0B-2FD3-4EC8-91A3-57CA60FE696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604138" y="5989388"/>
            <a:ext cx="837360" cy="1318841"/>
          </a:xfrm>
          <a:prstGeom prst="rect">
            <a:avLst/>
          </a:prstGeom>
        </p:spPr>
      </p:pic>
      <p:pic>
        <p:nvPicPr>
          <p:cNvPr id="13" name="图片 12">
            <a:extLst>
              <a:ext uri="{FF2B5EF4-FFF2-40B4-BE49-F238E27FC236}">
                <a16:creationId xmlns="" xmlns:a16="http://schemas.microsoft.com/office/drawing/2014/main" id="{8837B810-549E-4E05-AA42-3ECFFAA034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401202" y="5037218"/>
            <a:ext cx="1793925" cy="2409436"/>
          </a:xfrm>
          <a:prstGeom prst="rect">
            <a:avLst/>
          </a:prstGeom>
        </p:spPr>
      </p:pic>
      <p:pic>
        <p:nvPicPr>
          <p:cNvPr id="14" name="图片 13" descr="图片包含 蛋糕, 室内, 餐桌, 巧克力&#10;&#10;已生成极高可信度的说明">
            <a:extLst>
              <a:ext uri="{FF2B5EF4-FFF2-40B4-BE49-F238E27FC236}">
                <a16:creationId xmlns="" xmlns:a16="http://schemas.microsoft.com/office/drawing/2014/main" id="{2E6E7C3E-1158-445F-ADC9-3ACDF08D9DF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88580" y="5216890"/>
            <a:ext cx="2071033" cy="2178762"/>
          </a:xfrm>
          <a:prstGeom prst="rect">
            <a:avLst/>
          </a:prstGeom>
        </p:spPr>
      </p:pic>
      <p:pic>
        <p:nvPicPr>
          <p:cNvPr id="15" name="图片 14">
            <a:extLst>
              <a:ext uri="{FF2B5EF4-FFF2-40B4-BE49-F238E27FC236}">
                <a16:creationId xmlns="" xmlns:a16="http://schemas.microsoft.com/office/drawing/2014/main" id="{76053A5C-495A-4A4E-8BA0-29FE440B099C}"/>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6988" y="1551896"/>
            <a:ext cx="1456862" cy="829471"/>
          </a:xfrm>
          <a:prstGeom prst="rect">
            <a:avLst/>
          </a:prstGeom>
        </p:spPr>
      </p:pic>
      <p:pic>
        <p:nvPicPr>
          <p:cNvPr id="16" name="图片 15" descr="图片包含 植物&#10;&#10;已生成极高可信度的说明">
            <a:extLst>
              <a:ext uri="{FF2B5EF4-FFF2-40B4-BE49-F238E27FC236}">
                <a16:creationId xmlns="" xmlns:a16="http://schemas.microsoft.com/office/drawing/2014/main" id="{53217592-9CBE-4A5A-913C-8AA183C05B06}"/>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48797" y="-16894"/>
            <a:ext cx="911495" cy="993092"/>
          </a:xfrm>
          <a:prstGeom prst="rect">
            <a:avLst/>
          </a:prstGeom>
        </p:spPr>
      </p:pic>
      <p:pic>
        <p:nvPicPr>
          <p:cNvPr id="17" name="图片 16" descr="图片包含 美食, 香蕉, 盘子, 水果&#10;&#10;已生成极高可信度的说明">
            <a:extLst>
              <a:ext uri="{FF2B5EF4-FFF2-40B4-BE49-F238E27FC236}">
                <a16:creationId xmlns="" xmlns:a16="http://schemas.microsoft.com/office/drawing/2014/main" id="{EABAD2AF-09BA-420F-A3E0-CDCB71C14737}"/>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719619" y="-807408"/>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5502150" y="253097"/>
            <a:ext cx="1604285" cy="646331"/>
          </a:xfrm>
          <a:prstGeom prst="rect">
            <a:avLst/>
          </a:prstGeom>
          <a:noFill/>
        </p:spPr>
        <p:txBody>
          <a:bodyPr wrap="none" rtlCol="0">
            <a:spAutoFit/>
          </a:bodyPr>
          <a:lstStyle/>
          <a:p>
            <a:r>
              <a:rPr lang="en-US" altLang="zh-TW" sz="3600" spc="30" dirty="0" smtClean="0">
                <a:solidFill>
                  <a:srgbClr val="3F8B6F"/>
                </a:solidFill>
                <a:cs typeface="+mn-ea"/>
              </a:rPr>
              <a:t>4C</a:t>
            </a:r>
            <a:r>
              <a:rPr lang="zh-TW" altLang="en-US" sz="3600" spc="30" dirty="0" smtClean="0">
                <a:solidFill>
                  <a:srgbClr val="3F8B6F"/>
                </a:solidFill>
                <a:cs typeface="+mn-ea"/>
              </a:rPr>
              <a:t>分析</a:t>
            </a:r>
            <a:endParaRPr lang="zh-TW" altLang="en-US" sz="3600" spc="30" dirty="0">
              <a:solidFill>
                <a:srgbClr val="3F8B6F"/>
              </a:solidFill>
              <a:cs typeface="+mn-ea"/>
            </a:endParaRPr>
          </a:p>
        </p:txBody>
      </p:sp>
      <p:graphicFrame>
        <p:nvGraphicFramePr>
          <p:cNvPr id="8" name="圖表 7"/>
          <p:cNvGraphicFramePr/>
          <p:nvPr>
            <p:extLst>
              <p:ext uri="{D42A27DB-BD31-4B8C-83A1-F6EECF244321}">
                <p14:modId xmlns:p14="http://schemas.microsoft.com/office/powerpoint/2010/main" val="3356669214"/>
              </p:ext>
            </p:extLst>
          </p:nvPr>
        </p:nvGraphicFramePr>
        <p:xfrm>
          <a:off x="2187679" y="1359561"/>
          <a:ext cx="8233229" cy="5398104"/>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2034186125"/>
      </p:ext>
    </p:extLst>
  </p:cSld>
  <p:clrMapOvr>
    <a:masterClrMapping/>
  </p:clrMapOvr>
  <p:transition spd="slow">
    <p:wheel spokes="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3823802" y="358744"/>
            <a:ext cx="4544392" cy="590931"/>
          </a:xfrm>
          <a:prstGeom prst="rect">
            <a:avLst/>
          </a:prstGeom>
          <a:noFill/>
        </p:spPr>
        <p:txBody>
          <a:bodyPr wrap="square" rtlCol="0">
            <a:spAutoFit/>
          </a:bodyPr>
          <a:lstStyle/>
          <a:p>
            <a:pPr algn="ctr">
              <a:lnSpc>
                <a:spcPct val="90000"/>
              </a:lnSpc>
            </a:pPr>
            <a:r>
              <a:rPr lang="zh-TW" altLang="en-US" sz="3600" spc="30" dirty="0" smtClean="0">
                <a:solidFill>
                  <a:srgbClr val="3F8B6F"/>
                </a:solidFill>
                <a:cs typeface="+mn-ea"/>
                <a:sym typeface="+mn-lt"/>
              </a:rPr>
              <a:t>店內預算表</a:t>
            </a:r>
            <a:endParaRPr lang="en-US" sz="3600" spc="30" dirty="0">
              <a:solidFill>
                <a:srgbClr val="3F8B6F"/>
              </a:solidFill>
              <a:cs typeface="+mn-ea"/>
              <a:sym typeface="+mn-lt"/>
            </a:endParaRPr>
          </a:p>
        </p:txBody>
      </p:sp>
      <p:cxnSp>
        <p:nvCxnSpPr>
          <p:cNvPr id="25" name="Straight Connector 24"/>
          <p:cNvCxnSpPr>
            <a:cxnSpLocks/>
          </p:cNvCxnSpPr>
          <p:nvPr/>
        </p:nvCxnSpPr>
        <p:spPr>
          <a:xfrm>
            <a:off x="5796584" y="949675"/>
            <a:ext cx="598830" cy="0"/>
          </a:xfrm>
          <a:prstGeom prst="line">
            <a:avLst/>
          </a:prstGeom>
          <a:ln w="38100">
            <a:solidFill>
              <a:srgbClr val="3F8B6F"/>
            </a:solidFil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 xmlns:a16="http://schemas.microsoft.com/office/drawing/2014/main" id="{9D538DEF-1869-451D-BB08-B5050382A505}"/>
              </a:ext>
            </a:extLst>
          </p:cNvPr>
          <p:cNvGrpSpPr/>
          <p:nvPr/>
        </p:nvGrpSpPr>
        <p:grpSpPr>
          <a:xfrm>
            <a:off x="-95973" y="-435636"/>
            <a:ext cx="12327224" cy="7653690"/>
            <a:chOff x="-95973" y="-435636"/>
            <a:chExt cx="12327224" cy="7653690"/>
          </a:xfrm>
        </p:grpSpPr>
        <p:pic>
          <p:nvPicPr>
            <p:cNvPr id="11" name="图片 10" descr="图片包含 甜甜圈, 美食, 巧克力, 室内&#10;&#10;已生成极高可信度的说明">
              <a:extLst>
                <a:ext uri="{FF2B5EF4-FFF2-40B4-BE49-F238E27FC236}">
                  <a16:creationId xmlns="" xmlns:a16="http://schemas.microsoft.com/office/drawing/2014/main" id="{F87FF3F6-985D-43CA-90E3-2015570207A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FF804DE8-D34A-47A9-8F5A-7CCFFF629D0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3" name="图片 12">
              <a:extLst>
                <a:ext uri="{FF2B5EF4-FFF2-40B4-BE49-F238E27FC236}">
                  <a16:creationId xmlns="" xmlns:a16="http://schemas.microsoft.com/office/drawing/2014/main" id="{5FE05230-6E87-42DF-A523-05E189906617}"/>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4" name="图片 13" descr="图片包含 蛋糕, 室内, 餐桌, 巧克力&#10;&#10;已生成极高可信度的说明">
              <a:extLst>
                <a:ext uri="{FF2B5EF4-FFF2-40B4-BE49-F238E27FC236}">
                  <a16:creationId xmlns="" xmlns:a16="http://schemas.microsoft.com/office/drawing/2014/main" id="{B4BEFCED-9CBB-4F63-B71C-9BFBE69D683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pic>
          <p:nvPicPr>
            <p:cNvPr id="15" name="图片 14">
              <a:extLst>
                <a:ext uri="{FF2B5EF4-FFF2-40B4-BE49-F238E27FC236}">
                  <a16:creationId xmlns="" xmlns:a16="http://schemas.microsoft.com/office/drawing/2014/main" id="{3277F455-8228-41BA-9D8D-3C8F1914F5AD}"/>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512" y="1584706"/>
              <a:ext cx="1456862" cy="829471"/>
            </a:xfrm>
            <a:prstGeom prst="rect">
              <a:avLst/>
            </a:prstGeom>
          </p:spPr>
        </p:pic>
        <p:pic>
          <p:nvPicPr>
            <p:cNvPr id="16" name="图片 15" descr="图片包含 植物&#10;&#10;已生成极高可信度的说明">
              <a:extLst>
                <a:ext uri="{FF2B5EF4-FFF2-40B4-BE49-F238E27FC236}">
                  <a16:creationId xmlns="" xmlns:a16="http://schemas.microsoft.com/office/drawing/2014/main" id="{508F19D9-C289-44BB-87F0-B830CA52B77E}"/>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7" name="图片 16" descr="图片包含 美食, 香蕉, 盘子, 水果&#10;&#10;已生成极高可信度的说明">
              <a:extLst>
                <a:ext uri="{FF2B5EF4-FFF2-40B4-BE49-F238E27FC236}">
                  <a16:creationId xmlns="" xmlns:a16="http://schemas.microsoft.com/office/drawing/2014/main" id="{212DD77C-13F5-4425-8C7C-B76C219DEC3E}"/>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grpSp>
      <p:pic>
        <p:nvPicPr>
          <p:cNvPr id="21" name="圖片 2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538828" y="1155238"/>
            <a:ext cx="3114341" cy="5355290"/>
          </a:xfrm>
          <a:prstGeom prst="rect">
            <a:avLst/>
          </a:prstGeom>
        </p:spPr>
      </p:pic>
    </p:spTree>
    <p:extLst>
      <p:ext uri="{BB962C8B-B14F-4D97-AF65-F5344CB8AC3E}">
        <p14:creationId xmlns:p14="http://schemas.microsoft.com/office/powerpoint/2010/main" val="653232242"/>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par>
                          <p:cTn id="8" fill="hold">
                            <p:stCondLst>
                              <p:cond delay="700"/>
                            </p:stCondLst>
                            <p:childTnLst>
                              <p:par>
                                <p:cTn id="9" presetID="1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图片包含 甜甜圈, 美食, 巧克力, 室内&#10;&#10;已生成极高可信度的说明">
            <a:extLst>
              <a:ext uri="{FF2B5EF4-FFF2-40B4-BE49-F238E27FC236}">
                <a16:creationId xmlns="" xmlns:a16="http://schemas.microsoft.com/office/drawing/2014/main" id="{1E204091-9054-47E4-9CDA-D6EF618405A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1" name="图片 10" descr="图片包含 柑橘, 水果&#10;&#10;已生成高可信度的说明">
            <a:extLst>
              <a:ext uri="{FF2B5EF4-FFF2-40B4-BE49-F238E27FC236}">
                <a16:creationId xmlns="" xmlns:a16="http://schemas.microsoft.com/office/drawing/2014/main" id="{98B02AAE-27BF-4A5B-82CE-249380EF9B4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2" name="图片 11">
            <a:extLst>
              <a:ext uri="{FF2B5EF4-FFF2-40B4-BE49-F238E27FC236}">
                <a16:creationId xmlns="" xmlns:a16="http://schemas.microsoft.com/office/drawing/2014/main" id="{8FD6398C-20C1-41AA-ACBC-91F6BF3578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3" name="图片 12" descr="图片包含 蛋糕, 室内, 餐桌, 巧克力&#10;&#10;已生成极高可信度的说明">
            <a:extLst>
              <a:ext uri="{FF2B5EF4-FFF2-40B4-BE49-F238E27FC236}">
                <a16:creationId xmlns="" xmlns:a16="http://schemas.microsoft.com/office/drawing/2014/main" id="{DF93EAA9-FAA9-4415-A1FD-21D33D78F78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pic>
        <p:nvPicPr>
          <p:cNvPr id="14" name="图片 13">
            <a:extLst>
              <a:ext uri="{FF2B5EF4-FFF2-40B4-BE49-F238E27FC236}">
                <a16:creationId xmlns="" xmlns:a16="http://schemas.microsoft.com/office/drawing/2014/main" id="{9208A86A-E68B-485B-93C4-647B999172CA}"/>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512" y="1584706"/>
            <a:ext cx="1456862" cy="829471"/>
          </a:xfrm>
          <a:prstGeom prst="rect">
            <a:avLst/>
          </a:prstGeom>
        </p:spPr>
      </p:pic>
      <p:pic>
        <p:nvPicPr>
          <p:cNvPr id="15" name="图片 14" descr="图片包含 植物&#10;&#10;已生成极高可信度的说明">
            <a:extLst>
              <a:ext uri="{FF2B5EF4-FFF2-40B4-BE49-F238E27FC236}">
                <a16:creationId xmlns="" xmlns:a16="http://schemas.microsoft.com/office/drawing/2014/main" id="{72C6EFC3-29C1-4101-BAEC-EA26011554B0}"/>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6" name="图片 15" descr="图片包含 美食, 香蕉, 盘子, 水果&#10;&#10;已生成极高可信度的说明">
            <a:extLst>
              <a:ext uri="{FF2B5EF4-FFF2-40B4-BE49-F238E27FC236}">
                <a16:creationId xmlns="" xmlns:a16="http://schemas.microsoft.com/office/drawing/2014/main" id="{E7269227-0BCA-4E0E-8320-08F41C0564C1}"/>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sp>
        <p:nvSpPr>
          <p:cNvPr id="2" name="文字方塊 1"/>
          <p:cNvSpPr txBox="1"/>
          <p:nvPr/>
        </p:nvSpPr>
        <p:spPr>
          <a:xfrm>
            <a:off x="3523119" y="325185"/>
            <a:ext cx="4270248" cy="646331"/>
          </a:xfrm>
          <a:prstGeom prst="rect">
            <a:avLst/>
          </a:prstGeom>
          <a:noFill/>
        </p:spPr>
        <p:txBody>
          <a:bodyPr wrap="square" rtlCol="0">
            <a:spAutoFit/>
          </a:bodyPr>
          <a:lstStyle/>
          <a:p>
            <a:pPr algn="ctr"/>
            <a:r>
              <a:rPr lang="zh-TW" altLang="en-US" sz="3600" dirty="0" smtClean="0">
                <a:solidFill>
                  <a:srgbClr val="499894"/>
                </a:solidFill>
                <a:latin typeface="+mn-ea"/>
              </a:rPr>
              <a:t>店</a:t>
            </a:r>
            <a:r>
              <a:rPr lang="zh-TW" altLang="en-US" sz="3600" dirty="0" smtClean="0">
                <a:solidFill>
                  <a:srgbClr val="499894"/>
                </a:solidFill>
                <a:latin typeface="+mn-ea"/>
              </a:rPr>
              <a:t>內動線圖</a:t>
            </a:r>
            <a:endParaRPr lang="en-US" altLang="zh-TW" sz="3600" dirty="0" smtClean="0">
              <a:solidFill>
                <a:srgbClr val="499894"/>
              </a:solidFill>
              <a:latin typeface="+mn-ea"/>
            </a:endParaRPr>
          </a:p>
        </p:txBody>
      </p:sp>
      <p:pic>
        <p:nvPicPr>
          <p:cNvPr id="17" name="圖片 16">
            <a:extLst>
              <a:ext uri="{FF2B5EF4-FFF2-40B4-BE49-F238E27FC236}">
                <a16:creationId xmlns:a16="http://schemas.microsoft.com/office/drawing/2014/main" xmlns="" id="{A98C6B7B-4485-4DAE-B192-E516E8F21EF8}"/>
              </a:ext>
            </a:extLst>
          </p:cNvPr>
          <p:cNvPicPr>
            <a:picLocks noChangeAspect="1"/>
          </p:cNvPicPr>
          <p:nvPr/>
        </p:nvPicPr>
        <p:blipFill>
          <a:blip r:embed="rId10"/>
          <a:stretch>
            <a:fillRect/>
          </a:stretch>
        </p:blipFill>
        <p:spPr>
          <a:xfrm>
            <a:off x="946454" y="1176407"/>
            <a:ext cx="9423579" cy="5552361"/>
          </a:xfrm>
          <a:prstGeom prst="rect">
            <a:avLst/>
          </a:prstGeom>
        </p:spPr>
      </p:pic>
      <p:sp>
        <p:nvSpPr>
          <p:cNvPr id="4" name="文字方塊 3"/>
          <p:cNvSpPr txBox="1"/>
          <p:nvPr/>
        </p:nvSpPr>
        <p:spPr>
          <a:xfrm>
            <a:off x="9350892" y="171298"/>
            <a:ext cx="2880359" cy="954107"/>
          </a:xfrm>
          <a:prstGeom prst="rect">
            <a:avLst/>
          </a:prstGeom>
          <a:noFill/>
        </p:spPr>
        <p:txBody>
          <a:bodyPr wrap="square" rtlCol="0">
            <a:spAutoFit/>
          </a:bodyPr>
          <a:lstStyle/>
          <a:p>
            <a:r>
              <a:rPr lang="zh-TW" altLang="en-US" sz="2800" dirty="0" smtClean="0">
                <a:solidFill>
                  <a:schemeClr val="accent1"/>
                </a:solidFill>
              </a:rPr>
              <a:t>藍色是顧客動線</a:t>
            </a:r>
            <a:endParaRPr lang="en-US" altLang="zh-TW" sz="2800" dirty="0" smtClean="0">
              <a:solidFill>
                <a:schemeClr val="accent1"/>
              </a:solidFill>
            </a:endParaRPr>
          </a:p>
          <a:p>
            <a:r>
              <a:rPr lang="zh-TW" altLang="en-US" sz="2800" dirty="0" smtClean="0">
                <a:solidFill>
                  <a:srgbClr val="FF0000"/>
                </a:solidFill>
              </a:rPr>
              <a:t>紅色是店員動線</a:t>
            </a:r>
            <a:endParaRPr lang="zh-TW" altLang="en-US" sz="2800" dirty="0">
              <a:solidFill>
                <a:srgbClr val="FF0000"/>
              </a:solidFill>
            </a:endParaRPr>
          </a:p>
        </p:txBody>
      </p:sp>
    </p:spTree>
    <p:extLst>
      <p:ext uri="{BB962C8B-B14F-4D97-AF65-F5344CB8AC3E}">
        <p14:creationId xmlns:p14="http://schemas.microsoft.com/office/powerpoint/2010/main" val="1920468713"/>
      </p:ext>
    </p:extLst>
  </p:cSld>
  <p:clrMapOvr>
    <a:masterClrMapping/>
  </p:clrMapOvr>
  <p:transition spd="slow">
    <p:wheel spokes="1"/>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3790643" y="405804"/>
            <a:ext cx="4544392" cy="590931"/>
          </a:xfrm>
          <a:prstGeom prst="rect">
            <a:avLst/>
          </a:prstGeom>
          <a:noFill/>
        </p:spPr>
        <p:txBody>
          <a:bodyPr wrap="square" rtlCol="0">
            <a:spAutoFit/>
          </a:bodyPr>
          <a:lstStyle/>
          <a:p>
            <a:pPr algn="ctr">
              <a:lnSpc>
                <a:spcPct val="90000"/>
              </a:lnSpc>
            </a:pPr>
            <a:r>
              <a:rPr lang="zh-TW" altLang="en-US" sz="3600" spc="30" dirty="0">
                <a:solidFill>
                  <a:srgbClr val="3F8B6F"/>
                </a:solidFill>
                <a:cs typeface="+mn-ea"/>
                <a:sym typeface="+mn-lt"/>
              </a:rPr>
              <a:t>菜單</a:t>
            </a:r>
            <a:r>
              <a:rPr lang="zh-TW" altLang="en-US" sz="3600" spc="30" dirty="0" smtClean="0">
                <a:solidFill>
                  <a:srgbClr val="3F8B6F"/>
                </a:solidFill>
                <a:cs typeface="+mn-ea"/>
                <a:sym typeface="+mn-lt"/>
              </a:rPr>
              <a:t>介紹</a:t>
            </a:r>
            <a:endParaRPr lang="en-US" altLang="zh-TW" sz="3600" spc="30" dirty="0">
              <a:solidFill>
                <a:srgbClr val="3F8B6F"/>
              </a:solidFill>
              <a:cs typeface="+mn-ea"/>
              <a:sym typeface="+mn-lt"/>
            </a:endParaRPr>
          </a:p>
        </p:txBody>
      </p:sp>
      <p:grpSp>
        <p:nvGrpSpPr>
          <p:cNvPr id="9" name="组合 8">
            <a:extLst>
              <a:ext uri="{FF2B5EF4-FFF2-40B4-BE49-F238E27FC236}">
                <a16:creationId xmlns:a16="http://schemas.microsoft.com/office/drawing/2014/main" xmlns="" id="{9D538DEF-1869-451D-BB08-B5050382A505}"/>
              </a:ext>
            </a:extLst>
          </p:cNvPr>
          <p:cNvGrpSpPr/>
          <p:nvPr/>
        </p:nvGrpSpPr>
        <p:grpSpPr>
          <a:xfrm>
            <a:off x="-95973" y="-435636"/>
            <a:ext cx="12327224" cy="7653690"/>
            <a:chOff x="-95973" y="-435636"/>
            <a:chExt cx="12327224" cy="7653690"/>
          </a:xfrm>
        </p:grpSpPr>
        <p:pic>
          <p:nvPicPr>
            <p:cNvPr id="11" name="图片 10" descr="图片包含 甜甜圈, 美食, 巧克力, 室内&#10;&#10;已生成极高可信度的说明">
              <a:extLst>
                <a:ext uri="{FF2B5EF4-FFF2-40B4-BE49-F238E27FC236}">
                  <a16:creationId xmlns:a16="http://schemas.microsoft.com/office/drawing/2014/main" xmlns="" id="{F87FF3F6-985D-43CA-90E3-2015570207A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2" name="图片 11" descr="图片包含 柑橘, 水果&#10;&#10;已生成高可信度的说明">
              <a:extLst>
                <a:ext uri="{FF2B5EF4-FFF2-40B4-BE49-F238E27FC236}">
                  <a16:creationId xmlns:a16="http://schemas.microsoft.com/office/drawing/2014/main" xmlns="" id="{FF804DE8-D34A-47A9-8F5A-7CCFFF629D0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3" name="图片 12">
              <a:extLst>
                <a:ext uri="{FF2B5EF4-FFF2-40B4-BE49-F238E27FC236}">
                  <a16:creationId xmlns:a16="http://schemas.microsoft.com/office/drawing/2014/main" xmlns="" id="{5FE05230-6E87-42DF-A523-05E189906617}"/>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4" name="图片 13" descr="图片包含 蛋糕, 室内, 餐桌, 巧克力&#10;&#10;已生成极高可信度的说明">
              <a:extLst>
                <a:ext uri="{FF2B5EF4-FFF2-40B4-BE49-F238E27FC236}">
                  <a16:creationId xmlns:a16="http://schemas.microsoft.com/office/drawing/2014/main" xmlns="" id="{B4BEFCED-9CBB-4F63-B71C-9BFBE69D683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pic>
          <p:nvPicPr>
            <p:cNvPr id="15" name="图片 14">
              <a:extLst>
                <a:ext uri="{FF2B5EF4-FFF2-40B4-BE49-F238E27FC236}">
                  <a16:creationId xmlns:a16="http://schemas.microsoft.com/office/drawing/2014/main" xmlns="" id="{3277F455-8228-41BA-9D8D-3C8F1914F5AD}"/>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512" y="1584706"/>
              <a:ext cx="1456862" cy="829471"/>
            </a:xfrm>
            <a:prstGeom prst="rect">
              <a:avLst/>
            </a:prstGeom>
          </p:spPr>
        </p:pic>
        <p:pic>
          <p:nvPicPr>
            <p:cNvPr id="16" name="图片 15" descr="图片包含 植物&#10;&#10;已生成极高可信度的说明">
              <a:extLst>
                <a:ext uri="{FF2B5EF4-FFF2-40B4-BE49-F238E27FC236}">
                  <a16:creationId xmlns:a16="http://schemas.microsoft.com/office/drawing/2014/main" xmlns="" id="{508F19D9-C289-44BB-87F0-B830CA52B77E}"/>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7" name="图片 16" descr="图片包含 美食, 香蕉, 盘子, 水果&#10;&#10;已生成极高可信度的说明">
              <a:extLst>
                <a:ext uri="{FF2B5EF4-FFF2-40B4-BE49-F238E27FC236}">
                  <a16:creationId xmlns:a16="http://schemas.microsoft.com/office/drawing/2014/main" xmlns="" id="{212DD77C-13F5-4425-8C7C-B76C219DEC3E}"/>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grpSp>
      <p:pic>
        <p:nvPicPr>
          <p:cNvPr id="19" name="圖片版面配置區 18"/>
          <p:cNvPicPr>
            <a:picLocks noGrp="1" noChangeAspect="1"/>
          </p:cNvPicPr>
          <p:nvPr>
            <p:ph type="pic" sz="quarter" idx="18"/>
          </p:nvPr>
        </p:nvPicPr>
        <p:blipFill>
          <a:blip r:embed="rId10" cstate="print">
            <a:extLst>
              <a:ext uri="{28A0092B-C50C-407E-A947-70E740481C1C}">
                <a14:useLocalDpi xmlns:a14="http://schemas.microsoft.com/office/drawing/2010/main" val="0"/>
              </a:ext>
            </a:extLst>
          </a:blip>
          <a:srcRect l="3511" r="3511"/>
          <a:stretch>
            <a:fillRect/>
          </a:stretch>
        </p:blipFill>
        <p:spPr/>
      </p:pic>
      <p:pic>
        <p:nvPicPr>
          <p:cNvPr id="18" name="圖片版面配置區 17"/>
          <p:cNvPicPr>
            <a:picLocks noGrp="1" noChangeAspect="1"/>
          </p:cNvPicPr>
          <p:nvPr>
            <p:ph type="pic" sz="quarter" idx="19"/>
          </p:nvPr>
        </p:nvPicPr>
        <p:blipFill>
          <a:blip r:embed="rId11" cstate="print">
            <a:extLst>
              <a:ext uri="{28A0092B-C50C-407E-A947-70E740481C1C}">
                <a14:useLocalDpi xmlns:a14="http://schemas.microsoft.com/office/drawing/2010/main" val="0"/>
              </a:ext>
            </a:extLst>
          </a:blip>
          <a:srcRect t="4295" b="4295"/>
          <a:stretch>
            <a:fillRect/>
          </a:stretch>
        </p:blipFill>
        <p:spPr/>
      </p:pic>
      <p:pic>
        <p:nvPicPr>
          <p:cNvPr id="23" name="圖片版面配置區 22"/>
          <p:cNvPicPr>
            <a:picLocks noGrp="1" noChangeAspect="1"/>
          </p:cNvPicPr>
          <p:nvPr>
            <p:ph type="pic" sz="quarter" idx="17"/>
          </p:nvPr>
        </p:nvPicPr>
        <p:blipFill>
          <a:blip r:embed="rId12" cstate="print">
            <a:extLst>
              <a:ext uri="{28A0092B-C50C-407E-A947-70E740481C1C}">
                <a14:useLocalDpi xmlns:a14="http://schemas.microsoft.com/office/drawing/2010/main" val="0"/>
              </a:ext>
            </a:extLst>
          </a:blip>
          <a:srcRect l="13516" r="13516"/>
          <a:stretch>
            <a:fillRect/>
          </a:stretch>
        </p:blipFill>
        <p:spPr/>
      </p:pic>
    </p:spTree>
    <p:extLst>
      <p:ext uri="{BB962C8B-B14F-4D97-AF65-F5344CB8AC3E}">
        <p14:creationId xmlns:p14="http://schemas.microsoft.com/office/powerpoint/2010/main" val="2749260878"/>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8">
            <a:extLst>
              <a:ext uri="{FF2B5EF4-FFF2-40B4-BE49-F238E27FC236}">
                <a16:creationId xmlns="" xmlns:a16="http://schemas.microsoft.com/office/drawing/2014/main" id="{232E1E38-D8D8-4BB8-8F48-22AAB6D3EAA5}"/>
              </a:ext>
            </a:extLst>
          </p:cNvPr>
          <p:cNvSpPr txBox="1"/>
          <p:nvPr/>
        </p:nvSpPr>
        <p:spPr>
          <a:xfrm>
            <a:off x="3849517" y="4169688"/>
            <a:ext cx="4492966" cy="677108"/>
          </a:xfrm>
          <a:prstGeom prst="rect">
            <a:avLst/>
          </a:prstGeom>
          <a:noFill/>
          <a:ln>
            <a:noFill/>
          </a:ln>
        </p:spPr>
        <p:txBody>
          <a:bodyPr wrap="square" lIns="0" tIns="0" rIns="0" bIns="0" rtlCol="0">
            <a:spAutoFit/>
          </a:bodyPr>
          <a:lstStyle/>
          <a:p>
            <a:pPr algn="dist"/>
            <a:r>
              <a:rPr lang="zh-TW" altLang="zh-TW" sz="4400" dirty="0"/>
              <a:t>前言</a:t>
            </a:r>
            <a:endParaRPr lang="en-GB" altLang="zh-CN" sz="4400" dirty="0">
              <a:solidFill>
                <a:srgbClr val="404040"/>
              </a:solidFill>
              <a:cs typeface="+mn-ea"/>
              <a:sym typeface="+mn-lt"/>
            </a:endParaRPr>
          </a:p>
        </p:txBody>
      </p:sp>
      <p:grpSp>
        <p:nvGrpSpPr>
          <p:cNvPr id="8" name="组合 7">
            <a:extLst>
              <a:ext uri="{FF2B5EF4-FFF2-40B4-BE49-F238E27FC236}">
                <a16:creationId xmlns="" xmlns:a16="http://schemas.microsoft.com/office/drawing/2014/main" id="{7A9A8F9E-6B56-4462-A501-B49D1BB9A128}"/>
              </a:ext>
            </a:extLst>
          </p:cNvPr>
          <p:cNvGrpSpPr/>
          <p:nvPr/>
        </p:nvGrpSpPr>
        <p:grpSpPr>
          <a:xfrm>
            <a:off x="4924425" y="1610147"/>
            <a:ext cx="2343150" cy="2343150"/>
            <a:chOff x="4650157" y="1362075"/>
            <a:chExt cx="2343150" cy="2343150"/>
          </a:xfrm>
        </p:grpSpPr>
        <p:sp>
          <p:nvSpPr>
            <p:cNvPr id="4" name="椭圆 3">
              <a:extLst>
                <a:ext uri="{FF2B5EF4-FFF2-40B4-BE49-F238E27FC236}">
                  <a16:creationId xmlns="" xmlns:a16="http://schemas.microsoft.com/office/drawing/2014/main" id="{3F28E20F-6E60-4C37-9D6B-22598732C1A7}"/>
                </a:ext>
              </a:extLst>
            </p:cNvPr>
            <p:cNvSpPr/>
            <p:nvPr/>
          </p:nvSpPr>
          <p:spPr>
            <a:xfrm>
              <a:off x="4650157" y="1362075"/>
              <a:ext cx="2343150" cy="2343150"/>
            </a:xfrm>
            <a:prstGeom prst="ellipse">
              <a:avLst/>
            </a:prstGeom>
            <a:solidFill>
              <a:srgbClr val="6A6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a:extLst>
                <a:ext uri="{FF2B5EF4-FFF2-40B4-BE49-F238E27FC236}">
                  <a16:creationId xmlns="" xmlns:a16="http://schemas.microsoft.com/office/drawing/2014/main" id="{CC3F93A1-3051-4E18-B6E4-BEAD98F3FF61}"/>
                </a:ext>
              </a:extLst>
            </p:cNvPr>
            <p:cNvSpPr txBox="1"/>
            <p:nvPr/>
          </p:nvSpPr>
          <p:spPr>
            <a:xfrm>
              <a:off x="5340720" y="1810375"/>
              <a:ext cx="962024" cy="1446550"/>
            </a:xfrm>
            <a:prstGeom prst="rect">
              <a:avLst/>
            </a:prstGeom>
            <a:noFill/>
            <a:ln>
              <a:noFill/>
            </a:ln>
          </p:spPr>
          <p:txBody>
            <a:bodyPr wrap="square" rtlCol="0">
              <a:spAutoFit/>
            </a:bodyPr>
            <a:lstStyle/>
            <a:p>
              <a:pPr algn="dist"/>
              <a:r>
                <a:rPr lang="en-US" altLang="zh-CN" sz="8800" dirty="0">
                  <a:solidFill>
                    <a:schemeClr val="bg1"/>
                  </a:solidFill>
                  <a:cs typeface="+mn-ea"/>
                  <a:sym typeface="+mn-lt"/>
                </a:rPr>
                <a:t>1</a:t>
              </a:r>
              <a:endParaRPr lang="zh-CN" altLang="en-US" sz="8800" dirty="0">
                <a:solidFill>
                  <a:schemeClr val="bg1"/>
                </a:solidFill>
                <a:cs typeface="+mn-ea"/>
                <a:sym typeface="+mn-lt"/>
              </a:endParaRPr>
            </a:p>
          </p:txBody>
        </p:sp>
      </p:grpSp>
      <p:pic>
        <p:nvPicPr>
          <p:cNvPr id="10" name="图片 9" descr="图片包含 甜甜圈, 美食, 巧克力, 室内&#10;&#10;已生成极高可信度的说明">
            <a:extLst>
              <a:ext uri="{FF2B5EF4-FFF2-40B4-BE49-F238E27FC236}">
                <a16:creationId xmlns="" xmlns:a16="http://schemas.microsoft.com/office/drawing/2014/main" id="{1E204091-9054-47E4-9CDA-D6EF618405A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1" name="图片 10" descr="图片包含 柑橘, 水果&#10;&#10;已生成高可信度的说明">
            <a:extLst>
              <a:ext uri="{FF2B5EF4-FFF2-40B4-BE49-F238E27FC236}">
                <a16:creationId xmlns="" xmlns:a16="http://schemas.microsoft.com/office/drawing/2014/main" id="{98B02AAE-27BF-4A5B-82CE-249380EF9B4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2" name="图片 11">
            <a:extLst>
              <a:ext uri="{FF2B5EF4-FFF2-40B4-BE49-F238E27FC236}">
                <a16:creationId xmlns="" xmlns:a16="http://schemas.microsoft.com/office/drawing/2014/main" id="{8FD6398C-20C1-41AA-ACBC-91F6BF3578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3" name="图片 12" descr="图片包含 蛋糕, 室内, 餐桌, 巧克力&#10;&#10;已生成极高可信度的说明">
            <a:extLst>
              <a:ext uri="{FF2B5EF4-FFF2-40B4-BE49-F238E27FC236}">
                <a16:creationId xmlns="" xmlns:a16="http://schemas.microsoft.com/office/drawing/2014/main" id="{DF93EAA9-FAA9-4415-A1FD-21D33D78F78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pic>
        <p:nvPicPr>
          <p:cNvPr id="14" name="图片 13">
            <a:extLst>
              <a:ext uri="{FF2B5EF4-FFF2-40B4-BE49-F238E27FC236}">
                <a16:creationId xmlns="" xmlns:a16="http://schemas.microsoft.com/office/drawing/2014/main" id="{9208A86A-E68B-485B-93C4-647B999172CA}"/>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512" y="1584706"/>
            <a:ext cx="1456862" cy="829471"/>
          </a:xfrm>
          <a:prstGeom prst="rect">
            <a:avLst/>
          </a:prstGeom>
        </p:spPr>
      </p:pic>
      <p:pic>
        <p:nvPicPr>
          <p:cNvPr id="15" name="图片 14" descr="图片包含 植物&#10;&#10;已生成极高可信度的说明">
            <a:extLst>
              <a:ext uri="{FF2B5EF4-FFF2-40B4-BE49-F238E27FC236}">
                <a16:creationId xmlns="" xmlns:a16="http://schemas.microsoft.com/office/drawing/2014/main" id="{72C6EFC3-29C1-4101-BAEC-EA26011554B0}"/>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6" name="图片 15" descr="图片包含 美食, 香蕉, 盘子, 水果&#10;&#10;已生成极高可信度的说明">
            <a:extLst>
              <a:ext uri="{FF2B5EF4-FFF2-40B4-BE49-F238E27FC236}">
                <a16:creationId xmlns="" xmlns:a16="http://schemas.microsoft.com/office/drawing/2014/main" id="{E7269227-0BCA-4E0E-8320-08F41C0564C1}"/>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spTree>
    <p:extLst>
      <p:ext uri="{BB962C8B-B14F-4D97-AF65-F5344CB8AC3E}">
        <p14:creationId xmlns:p14="http://schemas.microsoft.com/office/powerpoint/2010/main" val="848229461"/>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10" presetClass="entr" presetSubtype="0" fill="hold" grpId="0" nodeType="afterEffect">
                                  <p:stCondLst>
                                    <p:cond delay="0"/>
                                  </p:stCondLst>
                                  <p:iterate type="lt">
                                    <p:tmPct val="10000"/>
                                  </p:iterate>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Connector 37"/>
          <p:cNvCxnSpPr>
            <a:cxnSpLocks/>
          </p:cNvCxnSpPr>
          <p:nvPr/>
        </p:nvCxnSpPr>
        <p:spPr>
          <a:xfrm flipV="1">
            <a:off x="6790473" y="-6877"/>
            <a:ext cx="0" cy="1289371"/>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a:cxnSpLocks/>
          </p:cNvCxnSpPr>
          <p:nvPr/>
        </p:nvCxnSpPr>
        <p:spPr>
          <a:xfrm flipV="1">
            <a:off x="6790473" y="2177606"/>
            <a:ext cx="0" cy="788784"/>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cxnSpLocks/>
          </p:cNvCxnSpPr>
          <p:nvPr/>
        </p:nvCxnSpPr>
        <p:spPr>
          <a:xfrm flipV="1">
            <a:off x="6789014" y="3882126"/>
            <a:ext cx="1459" cy="775036"/>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a:cxnSpLocks/>
          </p:cNvCxnSpPr>
          <p:nvPr/>
        </p:nvCxnSpPr>
        <p:spPr>
          <a:xfrm flipV="1">
            <a:off x="6784280" y="5591669"/>
            <a:ext cx="6193" cy="1270792"/>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cxnSpLocks/>
          </p:cNvCxnSpPr>
          <p:nvPr/>
        </p:nvCxnSpPr>
        <p:spPr>
          <a:xfrm>
            <a:off x="2250415" y="3470889"/>
            <a:ext cx="598830" cy="0"/>
          </a:xfrm>
          <a:prstGeom prst="line">
            <a:avLst/>
          </a:prstGeom>
          <a:ln w="38100">
            <a:solidFill>
              <a:srgbClr val="404040"/>
            </a:solidFill>
          </a:ln>
        </p:spPr>
        <p:style>
          <a:lnRef idx="1">
            <a:schemeClr val="accent1"/>
          </a:lnRef>
          <a:fillRef idx="0">
            <a:schemeClr val="accent1"/>
          </a:fillRef>
          <a:effectRef idx="0">
            <a:schemeClr val="accent1"/>
          </a:effectRef>
          <a:fontRef idx="minor">
            <a:schemeClr val="tx1"/>
          </a:fontRef>
        </p:style>
      </p:cxnSp>
      <p:sp>
        <p:nvSpPr>
          <p:cNvPr id="39" name="Hexagon 38"/>
          <p:cNvSpPr/>
          <p:nvPr/>
        </p:nvSpPr>
        <p:spPr>
          <a:xfrm rot="5400000">
            <a:off x="6311980" y="1300368"/>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4" name="TextBox 43"/>
          <p:cNvSpPr txBox="1"/>
          <p:nvPr/>
        </p:nvSpPr>
        <p:spPr>
          <a:xfrm>
            <a:off x="7201508" y="39180"/>
            <a:ext cx="5029743" cy="6863417"/>
          </a:xfrm>
          <a:prstGeom prst="rect">
            <a:avLst/>
          </a:prstGeom>
          <a:noFill/>
        </p:spPr>
        <p:txBody>
          <a:bodyPr wrap="square" rtlCol="0">
            <a:spAutoFit/>
          </a:bodyPr>
          <a:lstStyle/>
          <a:p>
            <a:pPr algn="ctr"/>
            <a:r>
              <a:rPr lang="zh-TW" altLang="en-US" sz="2200" spc="30" dirty="0" smtClean="0">
                <a:solidFill>
                  <a:srgbClr val="3F8B6F"/>
                </a:solidFill>
                <a:latin typeface="+mn-ea"/>
                <a:cs typeface="+mn-ea"/>
                <a:sym typeface="+mn-lt"/>
              </a:rPr>
              <a:t>飽食拼盤</a:t>
            </a:r>
            <a:endParaRPr lang="en-US" altLang="zh-TW" sz="2200" dirty="0">
              <a:solidFill>
                <a:srgbClr val="3F8B6F"/>
              </a:solidFill>
              <a:latin typeface="+mn-ea"/>
              <a:cs typeface="+mn-ea"/>
              <a:sym typeface="+mn-lt"/>
            </a:endParaRPr>
          </a:p>
          <a:p>
            <a:pPr algn="ctr"/>
            <a:r>
              <a:rPr lang="zh-TW" altLang="en-US" sz="2200" dirty="0" smtClean="0">
                <a:latin typeface="+mn-ea"/>
                <a:cs typeface="+mn-ea"/>
                <a:sym typeface="+mn-lt"/>
              </a:rPr>
              <a:t>日式炸豬排</a:t>
            </a:r>
            <a:r>
              <a:rPr lang="en-US" altLang="zh-TW" sz="2200" dirty="0" smtClean="0">
                <a:latin typeface="+mn-ea"/>
                <a:cs typeface="+mn-ea"/>
                <a:sym typeface="+mn-lt"/>
              </a:rPr>
              <a:t>$180</a:t>
            </a:r>
          </a:p>
          <a:p>
            <a:pPr algn="ctr"/>
            <a:r>
              <a:rPr lang="zh-TW" altLang="en-US" sz="2200" dirty="0">
                <a:latin typeface="+mn-ea"/>
                <a:cs typeface="+mn-ea"/>
                <a:sym typeface="+mn-lt"/>
              </a:rPr>
              <a:t>厚</a:t>
            </a:r>
            <a:r>
              <a:rPr lang="zh-TW" altLang="en-US" sz="2200" dirty="0" smtClean="0">
                <a:latin typeface="+mn-ea"/>
                <a:cs typeface="+mn-ea"/>
                <a:sym typeface="+mn-lt"/>
              </a:rPr>
              <a:t>切牛排</a:t>
            </a:r>
            <a:r>
              <a:rPr lang="en-US" altLang="zh-TW" sz="2200" dirty="0" smtClean="0">
                <a:latin typeface="+mn-ea"/>
                <a:cs typeface="+mn-ea"/>
                <a:sym typeface="+mn-lt"/>
              </a:rPr>
              <a:t>$200</a:t>
            </a:r>
          </a:p>
          <a:p>
            <a:pPr algn="ctr"/>
            <a:r>
              <a:rPr lang="zh-TW" altLang="en-US" sz="2200" dirty="0" smtClean="0">
                <a:latin typeface="+mn-ea"/>
                <a:cs typeface="+mn-ea"/>
                <a:sym typeface="+mn-lt"/>
              </a:rPr>
              <a:t>辣味嫩雞</a:t>
            </a:r>
            <a:r>
              <a:rPr lang="en-US" altLang="zh-TW" sz="2200" dirty="0" smtClean="0">
                <a:latin typeface="+mn-ea"/>
                <a:cs typeface="+mn-ea"/>
                <a:sym typeface="+mn-lt"/>
              </a:rPr>
              <a:t>$180</a:t>
            </a:r>
          </a:p>
          <a:p>
            <a:pPr algn="ctr"/>
            <a:r>
              <a:rPr lang="zh-TW" altLang="en-US" sz="2200" dirty="0" smtClean="0">
                <a:latin typeface="+mn-ea"/>
                <a:cs typeface="+mn-ea"/>
                <a:sym typeface="+mn-lt"/>
              </a:rPr>
              <a:t>德式香腸</a:t>
            </a:r>
            <a:r>
              <a:rPr lang="en-US" altLang="zh-TW" sz="2200" dirty="0" smtClean="0">
                <a:latin typeface="+mn-ea"/>
                <a:cs typeface="+mn-ea"/>
                <a:sym typeface="+mn-lt"/>
              </a:rPr>
              <a:t>$180</a:t>
            </a:r>
          </a:p>
          <a:p>
            <a:pPr algn="ctr"/>
            <a:r>
              <a:rPr lang="zh-TW" altLang="en-US" sz="2200" dirty="0" smtClean="0">
                <a:solidFill>
                  <a:srgbClr val="3F8B6F"/>
                </a:solidFill>
                <a:latin typeface="+mn-ea"/>
                <a:cs typeface="+mn-ea"/>
                <a:sym typeface="+mn-lt"/>
              </a:rPr>
              <a:t>義大利麵</a:t>
            </a:r>
            <a:endParaRPr lang="en-US" altLang="zh-TW" sz="2200" dirty="0" smtClean="0">
              <a:solidFill>
                <a:srgbClr val="3F8B6F"/>
              </a:solidFill>
              <a:latin typeface="+mn-ea"/>
              <a:cs typeface="+mn-ea"/>
              <a:sym typeface="+mn-lt"/>
            </a:endParaRPr>
          </a:p>
          <a:p>
            <a:pPr algn="ctr"/>
            <a:r>
              <a:rPr lang="zh-TW" altLang="zh-TW" sz="2200" dirty="0">
                <a:latin typeface="+mn-ea"/>
              </a:rPr>
              <a:t>燻雞</a:t>
            </a:r>
            <a:r>
              <a:rPr lang="en-US" altLang="zh-TW" sz="2200" dirty="0">
                <a:latin typeface="+mn-ea"/>
              </a:rPr>
              <a:t> $120</a:t>
            </a:r>
            <a:endParaRPr lang="zh-TW" altLang="zh-TW" sz="2200" dirty="0">
              <a:latin typeface="+mn-ea"/>
            </a:endParaRPr>
          </a:p>
          <a:p>
            <a:pPr algn="ctr"/>
            <a:r>
              <a:rPr lang="zh-TW" altLang="zh-TW" sz="2200" dirty="0" smtClean="0">
                <a:latin typeface="+mn-ea"/>
              </a:rPr>
              <a:t>德</a:t>
            </a:r>
            <a:r>
              <a:rPr lang="zh-TW" altLang="zh-TW" sz="2200" dirty="0">
                <a:latin typeface="+mn-ea"/>
              </a:rPr>
              <a:t>式香腸</a:t>
            </a:r>
            <a:r>
              <a:rPr lang="en-US" altLang="zh-TW" sz="2200" dirty="0">
                <a:latin typeface="+mn-ea"/>
              </a:rPr>
              <a:t> $120</a:t>
            </a:r>
            <a:endParaRPr lang="zh-TW" altLang="zh-TW" sz="2200" dirty="0">
              <a:latin typeface="+mn-ea"/>
            </a:endParaRPr>
          </a:p>
          <a:p>
            <a:pPr algn="ctr"/>
            <a:r>
              <a:rPr lang="zh-TW" altLang="zh-TW" sz="2200" dirty="0" smtClean="0">
                <a:latin typeface="+mn-ea"/>
              </a:rPr>
              <a:t>蒜</a:t>
            </a:r>
            <a:r>
              <a:rPr lang="zh-TW" altLang="zh-TW" sz="2200" dirty="0">
                <a:latin typeface="+mn-ea"/>
              </a:rPr>
              <a:t>味雞排</a:t>
            </a:r>
            <a:r>
              <a:rPr lang="en-US" altLang="zh-TW" sz="2200" dirty="0">
                <a:latin typeface="+mn-ea"/>
              </a:rPr>
              <a:t> $120</a:t>
            </a:r>
            <a:endParaRPr lang="zh-TW" altLang="zh-TW" sz="2200" dirty="0">
              <a:latin typeface="+mn-ea"/>
            </a:endParaRPr>
          </a:p>
          <a:p>
            <a:pPr algn="ctr"/>
            <a:r>
              <a:rPr lang="zh-TW" altLang="zh-TW" sz="2200" dirty="0" smtClean="0">
                <a:latin typeface="+mn-ea"/>
              </a:rPr>
              <a:t>日</a:t>
            </a:r>
            <a:r>
              <a:rPr lang="zh-TW" altLang="zh-TW" sz="2200" dirty="0">
                <a:latin typeface="+mn-ea"/>
              </a:rPr>
              <a:t>式酥炸魚排</a:t>
            </a:r>
            <a:r>
              <a:rPr lang="en-US" altLang="zh-TW" sz="2200" dirty="0">
                <a:latin typeface="+mn-ea"/>
              </a:rPr>
              <a:t> $120</a:t>
            </a:r>
            <a:endParaRPr lang="zh-TW" altLang="zh-TW" sz="2200" dirty="0">
              <a:latin typeface="+mn-ea"/>
            </a:endParaRPr>
          </a:p>
          <a:p>
            <a:pPr algn="ctr"/>
            <a:r>
              <a:rPr lang="zh-TW" altLang="zh-TW" sz="2200" dirty="0" smtClean="0">
                <a:solidFill>
                  <a:srgbClr val="3F8B6F"/>
                </a:solidFill>
                <a:latin typeface="+mn-ea"/>
              </a:rPr>
              <a:t>丼</a:t>
            </a:r>
            <a:r>
              <a:rPr lang="zh-TW" altLang="zh-TW" sz="2200" dirty="0">
                <a:solidFill>
                  <a:srgbClr val="3F8B6F"/>
                </a:solidFill>
                <a:latin typeface="+mn-ea"/>
              </a:rPr>
              <a:t>飯</a:t>
            </a:r>
          </a:p>
          <a:p>
            <a:pPr algn="ctr"/>
            <a:r>
              <a:rPr lang="zh-TW" altLang="zh-TW" sz="2200" dirty="0" smtClean="0">
                <a:latin typeface="+mn-ea"/>
              </a:rPr>
              <a:t>起司</a:t>
            </a:r>
            <a:r>
              <a:rPr lang="zh-TW" altLang="zh-TW" sz="2200" dirty="0">
                <a:latin typeface="+mn-ea"/>
              </a:rPr>
              <a:t>豬排</a:t>
            </a:r>
            <a:r>
              <a:rPr lang="en-US" altLang="zh-TW" sz="2200" dirty="0">
                <a:latin typeface="+mn-ea"/>
              </a:rPr>
              <a:t> $120</a:t>
            </a:r>
            <a:endParaRPr lang="zh-TW" altLang="zh-TW" sz="2200" dirty="0">
              <a:latin typeface="+mn-ea"/>
            </a:endParaRPr>
          </a:p>
          <a:p>
            <a:pPr algn="ctr"/>
            <a:r>
              <a:rPr lang="zh-TW" altLang="zh-TW" sz="2200" dirty="0" smtClean="0">
                <a:latin typeface="+mn-ea"/>
              </a:rPr>
              <a:t>五</a:t>
            </a:r>
            <a:r>
              <a:rPr lang="zh-TW" altLang="zh-TW" sz="2200" dirty="0">
                <a:latin typeface="+mn-ea"/>
              </a:rPr>
              <a:t>花豬肉</a:t>
            </a:r>
            <a:r>
              <a:rPr lang="en-US" altLang="zh-TW" sz="2200" dirty="0">
                <a:latin typeface="+mn-ea"/>
              </a:rPr>
              <a:t> $</a:t>
            </a:r>
            <a:r>
              <a:rPr lang="en-US" altLang="zh-TW" sz="2200" dirty="0" smtClean="0">
                <a:latin typeface="+mn-ea"/>
              </a:rPr>
              <a:t>120</a:t>
            </a:r>
            <a:endParaRPr lang="en-US" altLang="zh-TW" sz="2200" dirty="0">
              <a:latin typeface="+mn-ea"/>
            </a:endParaRPr>
          </a:p>
          <a:p>
            <a:pPr algn="ctr"/>
            <a:r>
              <a:rPr lang="zh-TW" altLang="zh-TW" sz="2200" dirty="0" smtClean="0">
                <a:latin typeface="+mn-ea"/>
              </a:rPr>
              <a:t>唐</a:t>
            </a:r>
            <a:r>
              <a:rPr lang="zh-TW" altLang="zh-TW" sz="2200" dirty="0">
                <a:latin typeface="+mn-ea"/>
              </a:rPr>
              <a:t>揚炸雞</a:t>
            </a:r>
            <a:r>
              <a:rPr lang="en-US" altLang="zh-TW" sz="2200" dirty="0">
                <a:latin typeface="+mn-ea"/>
              </a:rPr>
              <a:t> $130</a:t>
            </a:r>
            <a:endParaRPr lang="zh-TW" altLang="zh-TW" sz="2200" dirty="0">
              <a:latin typeface="+mn-ea"/>
            </a:endParaRPr>
          </a:p>
          <a:p>
            <a:pPr algn="ctr"/>
            <a:r>
              <a:rPr lang="zh-TW" altLang="zh-TW" sz="2200" dirty="0" smtClean="0">
                <a:latin typeface="+mn-ea"/>
              </a:rPr>
              <a:t>酥</a:t>
            </a:r>
            <a:r>
              <a:rPr lang="zh-TW" altLang="zh-TW" sz="2200" dirty="0">
                <a:latin typeface="+mn-ea"/>
              </a:rPr>
              <a:t>炸魚柳</a:t>
            </a:r>
            <a:r>
              <a:rPr lang="en-US" altLang="zh-TW" sz="2200" dirty="0">
                <a:latin typeface="+mn-ea"/>
              </a:rPr>
              <a:t> $130</a:t>
            </a:r>
            <a:endParaRPr lang="zh-TW" altLang="zh-TW" sz="2200" dirty="0">
              <a:latin typeface="+mn-ea"/>
            </a:endParaRPr>
          </a:p>
          <a:p>
            <a:pPr algn="ctr"/>
            <a:r>
              <a:rPr lang="zh-TW" altLang="zh-TW" sz="2200" dirty="0" smtClean="0">
                <a:latin typeface="+mn-ea"/>
              </a:rPr>
              <a:t>厚</a:t>
            </a:r>
            <a:r>
              <a:rPr lang="zh-TW" altLang="zh-TW" sz="2200" dirty="0">
                <a:latin typeface="+mn-ea"/>
              </a:rPr>
              <a:t>切牛排</a:t>
            </a:r>
            <a:r>
              <a:rPr lang="en-US" altLang="zh-TW" sz="2200" dirty="0">
                <a:latin typeface="+mn-ea"/>
              </a:rPr>
              <a:t> $</a:t>
            </a:r>
            <a:r>
              <a:rPr lang="en-US" altLang="zh-TW" sz="2200" dirty="0" smtClean="0">
                <a:latin typeface="+mn-ea"/>
              </a:rPr>
              <a:t>165</a:t>
            </a:r>
          </a:p>
          <a:p>
            <a:pPr algn="ctr"/>
            <a:r>
              <a:rPr lang="zh-TW" altLang="zh-TW" sz="2200" dirty="0">
                <a:solidFill>
                  <a:srgbClr val="3F8B6F"/>
                </a:solidFill>
              </a:rPr>
              <a:t>咖哩</a:t>
            </a:r>
            <a:r>
              <a:rPr lang="zh-TW" altLang="zh-TW" sz="2200" dirty="0" smtClean="0">
                <a:solidFill>
                  <a:srgbClr val="3F8B6F"/>
                </a:solidFill>
              </a:rPr>
              <a:t>飯</a:t>
            </a:r>
            <a:endParaRPr lang="zh-TW" altLang="zh-TW" sz="2200" dirty="0">
              <a:solidFill>
                <a:srgbClr val="3F8B6F"/>
              </a:solidFill>
            </a:endParaRPr>
          </a:p>
          <a:p>
            <a:pPr algn="ctr"/>
            <a:r>
              <a:rPr lang="zh-TW" altLang="zh-TW" sz="2200" dirty="0" smtClean="0"/>
              <a:t>蛋</a:t>
            </a:r>
            <a:r>
              <a:rPr lang="zh-TW" altLang="zh-TW" sz="2200" dirty="0"/>
              <a:t>包豬排</a:t>
            </a:r>
            <a:r>
              <a:rPr lang="en-US" altLang="zh-TW" sz="2200" dirty="0"/>
              <a:t> $150</a:t>
            </a:r>
            <a:endParaRPr lang="zh-TW" altLang="zh-TW" sz="2200" dirty="0"/>
          </a:p>
          <a:p>
            <a:pPr algn="ctr"/>
            <a:r>
              <a:rPr lang="zh-TW" altLang="zh-TW" sz="2200" dirty="0" smtClean="0"/>
              <a:t>蛋</a:t>
            </a:r>
            <a:r>
              <a:rPr lang="zh-TW" altLang="zh-TW" sz="2200" dirty="0"/>
              <a:t>包雞肉</a:t>
            </a:r>
            <a:r>
              <a:rPr lang="en-US" altLang="zh-TW" sz="2200" dirty="0"/>
              <a:t> $150</a:t>
            </a:r>
            <a:endParaRPr lang="zh-TW" altLang="zh-TW" sz="2200" dirty="0"/>
          </a:p>
          <a:p>
            <a:pPr algn="ctr"/>
            <a:r>
              <a:rPr lang="zh-TW" altLang="zh-TW" sz="2200" dirty="0" smtClean="0"/>
              <a:t>蛋</a:t>
            </a:r>
            <a:r>
              <a:rPr lang="zh-TW" altLang="zh-TW" sz="2200" dirty="0"/>
              <a:t>包牛肉</a:t>
            </a:r>
            <a:r>
              <a:rPr lang="en-US" altLang="zh-TW" sz="2200" dirty="0"/>
              <a:t> $</a:t>
            </a:r>
            <a:r>
              <a:rPr lang="en-US" altLang="zh-TW" sz="2200" dirty="0" smtClean="0"/>
              <a:t>160</a:t>
            </a:r>
            <a:endParaRPr lang="zh-TW" altLang="zh-TW" sz="2200" dirty="0"/>
          </a:p>
        </p:txBody>
      </p:sp>
      <p:sp>
        <p:nvSpPr>
          <p:cNvPr id="51" name="Shape 2498"/>
          <p:cNvSpPr/>
          <p:nvPr/>
        </p:nvSpPr>
        <p:spPr>
          <a:xfrm>
            <a:off x="6630268" y="1581795"/>
            <a:ext cx="320410" cy="262134"/>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53" name="Hexagon 52"/>
          <p:cNvSpPr/>
          <p:nvPr/>
        </p:nvSpPr>
        <p:spPr>
          <a:xfrm rot="5400000">
            <a:off x="6311980" y="3011764"/>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55" name="Hexagon 54"/>
          <p:cNvSpPr/>
          <p:nvPr/>
        </p:nvSpPr>
        <p:spPr>
          <a:xfrm rot="5400000">
            <a:off x="6311980" y="4721307"/>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0" name="Shape 2368"/>
          <p:cNvSpPr/>
          <p:nvPr/>
        </p:nvSpPr>
        <p:spPr>
          <a:xfrm>
            <a:off x="6630268" y="3253895"/>
            <a:ext cx="320410" cy="320386"/>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41" name="Shape 2430"/>
          <p:cNvSpPr/>
          <p:nvPr/>
        </p:nvSpPr>
        <p:spPr>
          <a:xfrm>
            <a:off x="6617882" y="4967416"/>
            <a:ext cx="332796" cy="332771"/>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5" name="圖片版面配置區 4"/>
          <p:cNvSpPr>
            <a:spLocks noGrp="1"/>
          </p:cNvSpPr>
          <p:nvPr>
            <p:ph type="pic" sz="quarter" idx="19"/>
          </p:nvPr>
        </p:nvSpPr>
        <p:spPr/>
      </p:sp>
      <p:pic>
        <p:nvPicPr>
          <p:cNvPr id="6" name="圖片 5"/>
          <p:cNvPicPr>
            <a:picLocks noChangeAspect="1"/>
          </p:cNvPicPr>
          <p:nvPr/>
        </p:nvPicPr>
        <p:blipFill rotWithShape="1">
          <a:blip r:embed="rId3"/>
          <a:srcRect l="33480" t="14433" r="34975" b="5842"/>
          <a:stretch/>
        </p:blipFill>
        <p:spPr>
          <a:xfrm>
            <a:off x="-1" y="-6877"/>
            <a:ext cx="5099661" cy="6864877"/>
          </a:xfrm>
          <a:prstGeom prst="rect">
            <a:avLst/>
          </a:prstGeom>
        </p:spPr>
      </p:pic>
    </p:spTree>
    <p:extLst>
      <p:ext uri="{BB962C8B-B14F-4D97-AF65-F5344CB8AC3E}">
        <p14:creationId xmlns:p14="http://schemas.microsoft.com/office/powerpoint/2010/main" val="2911806817"/>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wipe(up)">
                                      <p:cBhvr>
                                        <p:cTn id="11" dur="500"/>
                                        <p:tgtEl>
                                          <p:spTgt spid="3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500"/>
                                        <p:tgtEl>
                                          <p:spTgt spid="44"/>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wipe(up)">
                                      <p:cBhvr>
                                        <p:cTn id="27" dur="500"/>
                                        <p:tgtEl>
                                          <p:spTgt spid="52"/>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3"/>
                                        </p:tgtEl>
                                        <p:attrNameLst>
                                          <p:attrName>style.visibility</p:attrName>
                                        </p:attrNameLst>
                                      </p:cBhvr>
                                      <p:to>
                                        <p:strVal val="visible"/>
                                      </p:to>
                                    </p:set>
                                    <p:animEffect transition="in" filter="fade">
                                      <p:cBhvr>
                                        <p:cTn id="31" dur="500"/>
                                        <p:tgtEl>
                                          <p:spTgt spid="53"/>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childTnLst>
                                </p:cTn>
                              </p:par>
                            </p:childTnLst>
                          </p:cTn>
                        </p:par>
                        <p:par>
                          <p:cTn id="36" fill="hold">
                            <p:stCondLst>
                              <p:cond delay="4000"/>
                            </p:stCondLst>
                            <p:childTnLst>
                              <p:par>
                                <p:cTn id="37" presetID="22" presetClass="entr" presetSubtype="1" fill="hold" nodeType="afterEffect">
                                  <p:stCondLst>
                                    <p:cond delay="0"/>
                                  </p:stCondLst>
                                  <p:childTnLst>
                                    <p:set>
                                      <p:cBhvr>
                                        <p:cTn id="38" dur="1" fill="hold">
                                          <p:stCondLst>
                                            <p:cond delay="0"/>
                                          </p:stCondLst>
                                        </p:cTn>
                                        <p:tgtEl>
                                          <p:spTgt spid="54"/>
                                        </p:tgtEl>
                                        <p:attrNameLst>
                                          <p:attrName>style.visibility</p:attrName>
                                        </p:attrNameLst>
                                      </p:cBhvr>
                                      <p:to>
                                        <p:strVal val="visible"/>
                                      </p:to>
                                    </p:set>
                                    <p:animEffect transition="in" filter="wipe(up)">
                                      <p:cBhvr>
                                        <p:cTn id="39" dur="500"/>
                                        <p:tgtEl>
                                          <p:spTgt spid="54"/>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55"/>
                                        </p:tgtEl>
                                        <p:attrNameLst>
                                          <p:attrName>style.visibility</p:attrName>
                                        </p:attrNameLst>
                                      </p:cBhvr>
                                      <p:to>
                                        <p:strVal val="visible"/>
                                      </p:to>
                                    </p:set>
                                    <p:animEffect transition="in" filter="fade">
                                      <p:cBhvr>
                                        <p:cTn id="43" dur="500"/>
                                        <p:tgtEl>
                                          <p:spTgt spid="55"/>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childTnLst>
                          </p:cTn>
                        </p:par>
                        <p:par>
                          <p:cTn id="48" fill="hold">
                            <p:stCondLst>
                              <p:cond delay="5500"/>
                            </p:stCondLst>
                            <p:childTnLst>
                              <p:par>
                                <p:cTn id="49" presetID="22" presetClass="entr" presetSubtype="1" fill="hold" nodeType="afterEffect">
                                  <p:stCondLst>
                                    <p:cond delay="0"/>
                                  </p:stCondLst>
                                  <p:childTnLst>
                                    <p:set>
                                      <p:cBhvr>
                                        <p:cTn id="50" dur="1" fill="hold">
                                          <p:stCondLst>
                                            <p:cond delay="0"/>
                                          </p:stCondLst>
                                        </p:cTn>
                                        <p:tgtEl>
                                          <p:spTgt spid="56"/>
                                        </p:tgtEl>
                                        <p:attrNameLst>
                                          <p:attrName>style.visibility</p:attrName>
                                        </p:attrNameLst>
                                      </p:cBhvr>
                                      <p:to>
                                        <p:strVal val="visible"/>
                                      </p:to>
                                    </p:set>
                                    <p:animEffect transition="in" filter="wipe(up)">
                                      <p:cBhvr>
                                        <p:cTn id="5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4" grpId="0"/>
      <p:bldP spid="51" grpId="0" animBg="1"/>
      <p:bldP spid="53" grpId="0" animBg="1"/>
      <p:bldP spid="55" grpId="0" animBg="1"/>
      <p:bldP spid="40" grpId="0" animBg="1"/>
      <p:bldP spid="4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Connector 37"/>
          <p:cNvCxnSpPr>
            <a:cxnSpLocks/>
          </p:cNvCxnSpPr>
          <p:nvPr/>
        </p:nvCxnSpPr>
        <p:spPr>
          <a:xfrm flipV="1">
            <a:off x="6790473" y="-6877"/>
            <a:ext cx="0" cy="1289371"/>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a:cxnSpLocks/>
          </p:cNvCxnSpPr>
          <p:nvPr/>
        </p:nvCxnSpPr>
        <p:spPr>
          <a:xfrm flipV="1">
            <a:off x="6790473" y="2177606"/>
            <a:ext cx="0" cy="788784"/>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cxnSpLocks/>
          </p:cNvCxnSpPr>
          <p:nvPr/>
        </p:nvCxnSpPr>
        <p:spPr>
          <a:xfrm flipV="1">
            <a:off x="6789014" y="3882126"/>
            <a:ext cx="1459" cy="775036"/>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a:cxnSpLocks/>
          </p:cNvCxnSpPr>
          <p:nvPr/>
        </p:nvCxnSpPr>
        <p:spPr>
          <a:xfrm flipV="1">
            <a:off x="6784280" y="5591669"/>
            <a:ext cx="6193" cy="1270792"/>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cxnSpLocks/>
          </p:cNvCxnSpPr>
          <p:nvPr/>
        </p:nvCxnSpPr>
        <p:spPr>
          <a:xfrm>
            <a:off x="2250415" y="3470889"/>
            <a:ext cx="598830" cy="0"/>
          </a:xfrm>
          <a:prstGeom prst="line">
            <a:avLst/>
          </a:prstGeom>
          <a:ln w="38100">
            <a:solidFill>
              <a:srgbClr val="404040"/>
            </a:solidFill>
          </a:ln>
        </p:spPr>
        <p:style>
          <a:lnRef idx="1">
            <a:schemeClr val="accent1"/>
          </a:lnRef>
          <a:fillRef idx="0">
            <a:schemeClr val="accent1"/>
          </a:fillRef>
          <a:effectRef idx="0">
            <a:schemeClr val="accent1"/>
          </a:effectRef>
          <a:fontRef idx="minor">
            <a:schemeClr val="tx1"/>
          </a:fontRef>
        </p:style>
      </p:cxnSp>
      <p:sp>
        <p:nvSpPr>
          <p:cNvPr id="39" name="Hexagon 38"/>
          <p:cNvSpPr/>
          <p:nvPr/>
        </p:nvSpPr>
        <p:spPr>
          <a:xfrm rot="5400000">
            <a:off x="6311980" y="1300368"/>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1" name="Shape 2498"/>
          <p:cNvSpPr/>
          <p:nvPr/>
        </p:nvSpPr>
        <p:spPr>
          <a:xfrm>
            <a:off x="6630268" y="1581795"/>
            <a:ext cx="320410" cy="262134"/>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53" name="Hexagon 52"/>
          <p:cNvSpPr/>
          <p:nvPr/>
        </p:nvSpPr>
        <p:spPr>
          <a:xfrm rot="5400000">
            <a:off x="6311980" y="3011764"/>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55" name="Hexagon 54"/>
          <p:cNvSpPr/>
          <p:nvPr/>
        </p:nvSpPr>
        <p:spPr>
          <a:xfrm rot="5400000">
            <a:off x="6311980" y="4721307"/>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0" name="Shape 2368"/>
          <p:cNvSpPr/>
          <p:nvPr/>
        </p:nvSpPr>
        <p:spPr>
          <a:xfrm>
            <a:off x="6630268" y="3253895"/>
            <a:ext cx="320410" cy="320386"/>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41" name="Shape 2430"/>
          <p:cNvSpPr/>
          <p:nvPr/>
        </p:nvSpPr>
        <p:spPr>
          <a:xfrm>
            <a:off x="6617882" y="4967416"/>
            <a:ext cx="332796" cy="332771"/>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5" name="文字方塊 4"/>
          <p:cNvSpPr txBox="1"/>
          <p:nvPr/>
        </p:nvSpPr>
        <p:spPr>
          <a:xfrm>
            <a:off x="7201507" y="1012954"/>
            <a:ext cx="5029743" cy="4832092"/>
          </a:xfrm>
          <a:prstGeom prst="rect">
            <a:avLst/>
          </a:prstGeom>
          <a:noFill/>
        </p:spPr>
        <p:txBody>
          <a:bodyPr wrap="square" rtlCol="0">
            <a:spAutoFit/>
          </a:bodyPr>
          <a:lstStyle/>
          <a:p>
            <a:pPr algn="ctr"/>
            <a:r>
              <a:rPr lang="zh-TW" altLang="zh-TW" sz="2200" dirty="0" smtClean="0">
                <a:solidFill>
                  <a:srgbClr val="3F8B6F"/>
                </a:solidFill>
              </a:rPr>
              <a:t>厚</a:t>
            </a:r>
            <a:r>
              <a:rPr lang="zh-TW" altLang="zh-TW" sz="2200" dirty="0">
                <a:solidFill>
                  <a:srgbClr val="3F8B6F"/>
                </a:solidFill>
              </a:rPr>
              <a:t>片吐</a:t>
            </a:r>
            <a:r>
              <a:rPr lang="zh-TW" altLang="zh-TW" sz="2200" dirty="0" smtClean="0">
                <a:solidFill>
                  <a:srgbClr val="3F8B6F"/>
                </a:solidFill>
              </a:rPr>
              <a:t>司</a:t>
            </a:r>
            <a:endParaRPr lang="zh-TW" altLang="zh-TW" sz="2200" dirty="0">
              <a:solidFill>
                <a:srgbClr val="3F8B6F"/>
              </a:solidFill>
            </a:endParaRPr>
          </a:p>
          <a:p>
            <a:pPr algn="ctr"/>
            <a:r>
              <a:rPr lang="zh-TW" altLang="zh-TW" sz="2200" dirty="0" smtClean="0"/>
              <a:t>草莓</a:t>
            </a:r>
            <a:r>
              <a:rPr lang="en-US" altLang="zh-TW" sz="2200" dirty="0" smtClean="0"/>
              <a:t> </a:t>
            </a:r>
            <a:r>
              <a:rPr lang="en-US" altLang="zh-TW" sz="2200" dirty="0"/>
              <a:t>$20</a:t>
            </a:r>
            <a:endParaRPr lang="zh-TW" altLang="zh-TW" sz="2200" dirty="0"/>
          </a:p>
          <a:p>
            <a:pPr algn="ctr"/>
            <a:r>
              <a:rPr lang="zh-TW" altLang="zh-TW" sz="2200" dirty="0" smtClean="0"/>
              <a:t>巧克力</a:t>
            </a:r>
            <a:r>
              <a:rPr lang="en-US" altLang="zh-TW" sz="2200" dirty="0" smtClean="0"/>
              <a:t> </a:t>
            </a:r>
            <a:r>
              <a:rPr lang="en-US" altLang="zh-TW" sz="2200" dirty="0"/>
              <a:t>$20</a:t>
            </a:r>
            <a:endParaRPr lang="zh-TW" altLang="zh-TW" sz="2200" dirty="0"/>
          </a:p>
          <a:p>
            <a:pPr algn="ctr"/>
            <a:r>
              <a:rPr lang="zh-TW" altLang="zh-TW" sz="2200" dirty="0" smtClean="0"/>
              <a:t>花生</a:t>
            </a:r>
            <a:r>
              <a:rPr lang="en-US" altLang="zh-TW" sz="2200" dirty="0" smtClean="0"/>
              <a:t> </a:t>
            </a:r>
            <a:r>
              <a:rPr lang="en-US" altLang="zh-TW" sz="2200" dirty="0"/>
              <a:t>$20</a:t>
            </a:r>
            <a:endParaRPr lang="zh-TW" altLang="zh-TW" sz="2200" dirty="0"/>
          </a:p>
          <a:p>
            <a:pPr algn="ctr"/>
            <a:r>
              <a:rPr lang="zh-TW" altLang="zh-TW" sz="2200" dirty="0" smtClean="0"/>
              <a:t>蒜</a:t>
            </a:r>
            <a:r>
              <a:rPr lang="zh-TW" altLang="zh-TW" sz="2200" dirty="0"/>
              <a:t>味</a:t>
            </a:r>
            <a:r>
              <a:rPr lang="en-US" altLang="zh-TW" sz="2200" dirty="0"/>
              <a:t> $20</a:t>
            </a:r>
            <a:endParaRPr lang="zh-TW" altLang="zh-TW" sz="2200" dirty="0"/>
          </a:p>
          <a:p>
            <a:pPr algn="ctr"/>
            <a:r>
              <a:rPr lang="zh-TW" altLang="zh-TW" sz="2200" dirty="0" smtClean="0"/>
              <a:t>奶油</a:t>
            </a:r>
            <a:r>
              <a:rPr lang="en-US" altLang="zh-TW" sz="2200" dirty="0" smtClean="0"/>
              <a:t> </a:t>
            </a:r>
            <a:r>
              <a:rPr lang="en-US" altLang="zh-TW" sz="2200" dirty="0"/>
              <a:t>$20</a:t>
            </a:r>
            <a:endParaRPr lang="zh-TW" altLang="zh-TW" sz="2200" dirty="0"/>
          </a:p>
          <a:p>
            <a:pPr algn="ctr"/>
            <a:r>
              <a:rPr lang="zh-TW" altLang="zh-TW" sz="2200" dirty="0" smtClean="0"/>
              <a:t>煎蛋</a:t>
            </a:r>
            <a:r>
              <a:rPr lang="en-US" altLang="zh-TW" sz="2200" dirty="0" smtClean="0"/>
              <a:t> </a:t>
            </a:r>
            <a:r>
              <a:rPr lang="en-US" altLang="zh-TW" sz="2200" dirty="0"/>
              <a:t>$20</a:t>
            </a:r>
            <a:endParaRPr lang="zh-TW" altLang="zh-TW" sz="2200" dirty="0"/>
          </a:p>
          <a:p>
            <a:pPr algn="ctr"/>
            <a:r>
              <a:rPr lang="zh-TW" altLang="zh-TW" sz="2200" dirty="0" smtClean="0"/>
              <a:t>香蕉</a:t>
            </a:r>
            <a:r>
              <a:rPr lang="zh-TW" altLang="zh-TW" sz="2200" dirty="0"/>
              <a:t>巧克力</a:t>
            </a:r>
            <a:r>
              <a:rPr lang="en-US" altLang="zh-TW" sz="2200" dirty="0"/>
              <a:t> $30</a:t>
            </a:r>
            <a:endParaRPr lang="zh-TW" altLang="zh-TW" sz="2200" dirty="0"/>
          </a:p>
          <a:p>
            <a:pPr algn="ctr"/>
            <a:r>
              <a:rPr lang="zh-TW" altLang="zh-TW" sz="2200" dirty="0">
                <a:solidFill>
                  <a:srgbClr val="3F8B6F"/>
                </a:solidFill>
              </a:rPr>
              <a:t>漢堡</a:t>
            </a:r>
          </a:p>
          <a:p>
            <a:pPr algn="ctr"/>
            <a:r>
              <a:rPr lang="en-US" altLang="zh-TW" sz="2200" dirty="0" smtClean="0"/>
              <a:t>(</a:t>
            </a:r>
            <a:r>
              <a:rPr lang="zh-TW" altLang="zh-TW" sz="2200" dirty="0"/>
              <a:t>蒜</a:t>
            </a:r>
            <a:r>
              <a:rPr lang="en-US" altLang="zh-TW" sz="2200" dirty="0"/>
              <a:t>,</a:t>
            </a:r>
            <a:r>
              <a:rPr lang="zh-TW" altLang="zh-TW" sz="2200" dirty="0"/>
              <a:t>辣</a:t>
            </a:r>
            <a:r>
              <a:rPr lang="en-US" altLang="zh-TW" sz="2200" dirty="0"/>
              <a:t>)</a:t>
            </a:r>
            <a:r>
              <a:rPr lang="zh-TW" altLang="zh-TW" sz="2200" dirty="0"/>
              <a:t>味雞腿</a:t>
            </a:r>
            <a:r>
              <a:rPr lang="en-US" altLang="zh-TW" sz="2200" dirty="0"/>
              <a:t> </a:t>
            </a:r>
            <a:r>
              <a:rPr lang="en-US" altLang="zh-TW" sz="2200" dirty="0"/>
              <a:t>$ </a:t>
            </a:r>
            <a:r>
              <a:rPr lang="en-US" altLang="zh-TW" sz="2200" dirty="0" smtClean="0"/>
              <a:t>30</a:t>
            </a:r>
            <a:endParaRPr lang="zh-TW" altLang="zh-TW" sz="2200" dirty="0"/>
          </a:p>
          <a:p>
            <a:pPr algn="ctr"/>
            <a:r>
              <a:rPr lang="zh-TW" altLang="zh-TW" sz="2200" dirty="0" smtClean="0"/>
              <a:t>陽光</a:t>
            </a:r>
            <a:r>
              <a:rPr lang="zh-TW" altLang="zh-TW" sz="2200" dirty="0"/>
              <a:t>蛋</a:t>
            </a:r>
            <a:r>
              <a:rPr lang="en-US" altLang="zh-TW" sz="2200" dirty="0"/>
              <a:t> </a:t>
            </a:r>
            <a:r>
              <a:rPr lang="en-US" altLang="zh-TW" sz="2200" dirty="0"/>
              <a:t>$</a:t>
            </a:r>
            <a:r>
              <a:rPr lang="en-US" altLang="zh-TW" sz="2200" dirty="0" smtClean="0"/>
              <a:t> </a:t>
            </a:r>
            <a:r>
              <a:rPr lang="en-US" altLang="zh-TW" sz="2200" dirty="0"/>
              <a:t>35</a:t>
            </a:r>
            <a:endParaRPr lang="zh-TW" altLang="zh-TW" sz="2200" dirty="0"/>
          </a:p>
          <a:p>
            <a:pPr algn="ctr"/>
            <a:r>
              <a:rPr lang="zh-TW" altLang="zh-TW" sz="2200" dirty="0" smtClean="0"/>
              <a:t>酥</a:t>
            </a:r>
            <a:r>
              <a:rPr lang="zh-TW" altLang="zh-TW" sz="2200" dirty="0"/>
              <a:t>炸豬排</a:t>
            </a:r>
            <a:r>
              <a:rPr lang="en-US" altLang="zh-TW" sz="2200" dirty="0"/>
              <a:t> </a:t>
            </a:r>
            <a:r>
              <a:rPr lang="en-US" altLang="zh-TW" sz="2200" dirty="0" smtClean="0"/>
              <a:t>$ </a:t>
            </a:r>
            <a:r>
              <a:rPr lang="en-US" altLang="zh-TW" sz="2200" dirty="0"/>
              <a:t>40</a:t>
            </a:r>
            <a:endParaRPr lang="zh-TW" altLang="zh-TW" sz="2200" dirty="0"/>
          </a:p>
          <a:p>
            <a:pPr algn="ctr"/>
            <a:r>
              <a:rPr lang="zh-TW" altLang="zh-TW" sz="2200" dirty="0" smtClean="0"/>
              <a:t>雙層</a:t>
            </a:r>
            <a:r>
              <a:rPr lang="zh-TW" altLang="zh-TW" sz="2200" dirty="0"/>
              <a:t>牛排</a:t>
            </a:r>
            <a:r>
              <a:rPr lang="en-US" altLang="zh-TW" sz="2200" dirty="0"/>
              <a:t> </a:t>
            </a:r>
            <a:r>
              <a:rPr lang="en-US" altLang="zh-TW" sz="2200" dirty="0"/>
              <a:t>$</a:t>
            </a:r>
            <a:r>
              <a:rPr lang="en-US" altLang="zh-TW" sz="2200" dirty="0" smtClean="0"/>
              <a:t> 50</a:t>
            </a:r>
            <a:endParaRPr lang="en-US" altLang="zh-TW" sz="2200" dirty="0"/>
          </a:p>
          <a:p>
            <a:pPr algn="ctr"/>
            <a:r>
              <a:rPr lang="zh-TW" altLang="zh-TW" sz="2200" dirty="0" smtClean="0"/>
              <a:t>薯</a:t>
            </a:r>
            <a:r>
              <a:rPr lang="zh-TW" altLang="zh-TW" sz="2200" dirty="0"/>
              <a:t>餅</a:t>
            </a:r>
            <a:r>
              <a:rPr lang="en-US" altLang="zh-TW" sz="2200" dirty="0"/>
              <a:t> </a:t>
            </a:r>
            <a:r>
              <a:rPr lang="en-US" altLang="zh-TW" sz="2200" dirty="0"/>
              <a:t>$</a:t>
            </a:r>
            <a:r>
              <a:rPr lang="en-US" altLang="zh-TW" sz="2200" dirty="0" smtClean="0"/>
              <a:t> 30</a:t>
            </a:r>
            <a:endParaRPr lang="zh-TW" altLang="zh-TW" sz="2200" dirty="0"/>
          </a:p>
        </p:txBody>
      </p:sp>
      <p:sp>
        <p:nvSpPr>
          <p:cNvPr id="6" name="圖片版面配置區 5"/>
          <p:cNvSpPr>
            <a:spLocks noGrp="1"/>
          </p:cNvSpPr>
          <p:nvPr>
            <p:ph type="pic" sz="quarter" idx="19"/>
          </p:nvPr>
        </p:nvSpPr>
        <p:spPr/>
      </p:sp>
      <p:pic>
        <p:nvPicPr>
          <p:cNvPr id="7" name="圖片 6"/>
          <p:cNvPicPr>
            <a:picLocks noChangeAspect="1"/>
          </p:cNvPicPr>
          <p:nvPr/>
        </p:nvPicPr>
        <p:blipFill rotWithShape="1">
          <a:blip r:embed="rId3"/>
          <a:srcRect l="33480" t="14433" r="34821" b="6392"/>
          <a:stretch/>
        </p:blipFill>
        <p:spPr>
          <a:xfrm>
            <a:off x="0" y="0"/>
            <a:ext cx="5099660" cy="6858000"/>
          </a:xfrm>
          <a:prstGeom prst="rect">
            <a:avLst/>
          </a:prstGeom>
        </p:spPr>
      </p:pic>
    </p:spTree>
    <p:extLst>
      <p:ext uri="{BB962C8B-B14F-4D97-AF65-F5344CB8AC3E}">
        <p14:creationId xmlns:p14="http://schemas.microsoft.com/office/powerpoint/2010/main" val="2352447106"/>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wipe(up)">
                                      <p:cBhvr>
                                        <p:cTn id="11" dur="500"/>
                                        <p:tgtEl>
                                          <p:spTgt spid="3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52"/>
                                        </p:tgtEl>
                                        <p:attrNameLst>
                                          <p:attrName>style.visibility</p:attrName>
                                        </p:attrNameLst>
                                      </p:cBhvr>
                                      <p:to>
                                        <p:strVal val="visible"/>
                                      </p:to>
                                    </p:set>
                                    <p:animEffect transition="in" filter="wipe(up)">
                                      <p:cBhvr>
                                        <p:cTn id="23" dur="500"/>
                                        <p:tgtEl>
                                          <p:spTgt spid="52"/>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fade">
                                      <p:cBhvr>
                                        <p:cTn id="31" dur="500"/>
                                        <p:tgtEl>
                                          <p:spTgt spid="40"/>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54"/>
                                        </p:tgtEl>
                                        <p:attrNameLst>
                                          <p:attrName>style.visibility</p:attrName>
                                        </p:attrNameLst>
                                      </p:cBhvr>
                                      <p:to>
                                        <p:strVal val="visible"/>
                                      </p:to>
                                    </p:set>
                                    <p:animEffect transition="in" filter="wipe(up)">
                                      <p:cBhvr>
                                        <p:cTn id="35" dur="500"/>
                                        <p:tgtEl>
                                          <p:spTgt spid="54"/>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55"/>
                                        </p:tgtEl>
                                        <p:attrNameLst>
                                          <p:attrName>style.visibility</p:attrName>
                                        </p:attrNameLst>
                                      </p:cBhvr>
                                      <p:to>
                                        <p:strVal val="visible"/>
                                      </p:to>
                                    </p:set>
                                    <p:animEffect transition="in" filter="fade">
                                      <p:cBhvr>
                                        <p:cTn id="39" dur="500"/>
                                        <p:tgtEl>
                                          <p:spTgt spid="55"/>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childTnLst>
                          </p:cTn>
                        </p:par>
                        <p:par>
                          <p:cTn id="44" fill="hold">
                            <p:stCondLst>
                              <p:cond delay="5000"/>
                            </p:stCondLst>
                            <p:childTnLst>
                              <p:par>
                                <p:cTn id="45" presetID="22" presetClass="entr" presetSubtype="1" fill="hold" nodeType="after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wipe(up)">
                                      <p:cBhvr>
                                        <p:cTn id="4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51" grpId="0" animBg="1"/>
      <p:bldP spid="53" grpId="0" animBg="1"/>
      <p:bldP spid="55" grpId="0" animBg="1"/>
      <p:bldP spid="40" grpId="0" animBg="1"/>
      <p:bldP spid="4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Connector 37"/>
          <p:cNvCxnSpPr>
            <a:cxnSpLocks/>
          </p:cNvCxnSpPr>
          <p:nvPr/>
        </p:nvCxnSpPr>
        <p:spPr>
          <a:xfrm flipV="1">
            <a:off x="6790473" y="-6877"/>
            <a:ext cx="0" cy="1289371"/>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a:cxnSpLocks/>
          </p:cNvCxnSpPr>
          <p:nvPr/>
        </p:nvCxnSpPr>
        <p:spPr>
          <a:xfrm flipV="1">
            <a:off x="6790473" y="2177606"/>
            <a:ext cx="0" cy="788784"/>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cxnSpLocks/>
          </p:cNvCxnSpPr>
          <p:nvPr/>
        </p:nvCxnSpPr>
        <p:spPr>
          <a:xfrm flipV="1">
            <a:off x="6789014" y="3882126"/>
            <a:ext cx="1459" cy="775036"/>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a:cxnSpLocks/>
          </p:cNvCxnSpPr>
          <p:nvPr/>
        </p:nvCxnSpPr>
        <p:spPr>
          <a:xfrm flipV="1">
            <a:off x="6784280" y="5591669"/>
            <a:ext cx="6193" cy="1270792"/>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cxnSpLocks/>
          </p:cNvCxnSpPr>
          <p:nvPr/>
        </p:nvCxnSpPr>
        <p:spPr>
          <a:xfrm>
            <a:off x="2250415" y="3470889"/>
            <a:ext cx="598830" cy="0"/>
          </a:xfrm>
          <a:prstGeom prst="line">
            <a:avLst/>
          </a:prstGeom>
          <a:ln w="38100">
            <a:solidFill>
              <a:srgbClr val="404040"/>
            </a:solidFill>
          </a:ln>
        </p:spPr>
        <p:style>
          <a:lnRef idx="1">
            <a:schemeClr val="accent1"/>
          </a:lnRef>
          <a:fillRef idx="0">
            <a:schemeClr val="accent1"/>
          </a:fillRef>
          <a:effectRef idx="0">
            <a:schemeClr val="accent1"/>
          </a:effectRef>
          <a:fontRef idx="minor">
            <a:schemeClr val="tx1"/>
          </a:fontRef>
        </p:style>
      </p:cxnSp>
      <p:sp>
        <p:nvSpPr>
          <p:cNvPr id="39" name="Hexagon 38"/>
          <p:cNvSpPr/>
          <p:nvPr/>
        </p:nvSpPr>
        <p:spPr>
          <a:xfrm rot="5400000">
            <a:off x="6311980" y="1300368"/>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1" name="Shape 2498"/>
          <p:cNvSpPr/>
          <p:nvPr/>
        </p:nvSpPr>
        <p:spPr>
          <a:xfrm>
            <a:off x="6630268" y="1581795"/>
            <a:ext cx="320410" cy="262134"/>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53" name="Hexagon 52"/>
          <p:cNvSpPr/>
          <p:nvPr/>
        </p:nvSpPr>
        <p:spPr>
          <a:xfrm rot="5400000">
            <a:off x="6311980" y="3011764"/>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55" name="Hexagon 54"/>
          <p:cNvSpPr/>
          <p:nvPr/>
        </p:nvSpPr>
        <p:spPr>
          <a:xfrm rot="5400000">
            <a:off x="6311980" y="4721307"/>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0" name="Shape 2368"/>
          <p:cNvSpPr/>
          <p:nvPr/>
        </p:nvSpPr>
        <p:spPr>
          <a:xfrm>
            <a:off x="6630268" y="3253895"/>
            <a:ext cx="320410" cy="320386"/>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41" name="Shape 2430"/>
          <p:cNvSpPr/>
          <p:nvPr/>
        </p:nvSpPr>
        <p:spPr>
          <a:xfrm>
            <a:off x="6617882" y="4967416"/>
            <a:ext cx="332796" cy="332771"/>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5" name="文字方塊 4"/>
          <p:cNvSpPr txBox="1"/>
          <p:nvPr/>
        </p:nvSpPr>
        <p:spPr>
          <a:xfrm>
            <a:off x="7190581" y="674400"/>
            <a:ext cx="5040670" cy="5509200"/>
          </a:xfrm>
          <a:prstGeom prst="rect">
            <a:avLst/>
          </a:prstGeom>
          <a:noFill/>
        </p:spPr>
        <p:txBody>
          <a:bodyPr wrap="square" rtlCol="0">
            <a:spAutoFit/>
          </a:bodyPr>
          <a:lstStyle/>
          <a:p>
            <a:pPr algn="ctr"/>
            <a:r>
              <a:rPr lang="zh-TW" altLang="zh-TW" sz="2200" dirty="0" smtClean="0">
                <a:solidFill>
                  <a:srgbClr val="3F8B6F"/>
                </a:solidFill>
              </a:rPr>
              <a:t>蛋</a:t>
            </a:r>
            <a:r>
              <a:rPr lang="zh-TW" altLang="zh-TW" sz="2200" dirty="0">
                <a:solidFill>
                  <a:srgbClr val="3F8B6F"/>
                </a:solidFill>
              </a:rPr>
              <a:t>餅</a:t>
            </a:r>
          </a:p>
          <a:p>
            <a:pPr algn="ctr"/>
            <a:r>
              <a:rPr lang="zh-TW" altLang="zh-TW" sz="2200" dirty="0" smtClean="0"/>
              <a:t>原</a:t>
            </a:r>
            <a:r>
              <a:rPr lang="zh-TW" altLang="zh-TW" sz="2200" dirty="0" smtClean="0">
                <a:latin typeface="+mn-ea"/>
              </a:rPr>
              <a:t>味</a:t>
            </a:r>
            <a:r>
              <a:rPr lang="en-US" altLang="zh-TW" sz="2200" dirty="0" smtClean="0">
                <a:latin typeface="+mn-ea"/>
              </a:rPr>
              <a:t> $ 20</a:t>
            </a:r>
            <a:endParaRPr lang="zh-TW" altLang="zh-TW" sz="2200" dirty="0">
              <a:latin typeface="+mn-ea"/>
            </a:endParaRPr>
          </a:p>
          <a:p>
            <a:pPr algn="ctr"/>
            <a:r>
              <a:rPr lang="zh-TW" altLang="zh-TW" sz="2200" dirty="0" smtClean="0">
                <a:latin typeface="+mn-ea"/>
              </a:rPr>
              <a:t>玉米</a:t>
            </a:r>
            <a:r>
              <a:rPr lang="en-US" altLang="zh-TW" sz="2200" dirty="0" smtClean="0">
                <a:latin typeface="+mn-ea"/>
              </a:rPr>
              <a:t> $ 25</a:t>
            </a:r>
            <a:endParaRPr lang="en-US" altLang="zh-TW" sz="2200" dirty="0">
              <a:latin typeface="+mn-ea"/>
            </a:endParaRPr>
          </a:p>
          <a:p>
            <a:pPr algn="ctr"/>
            <a:r>
              <a:rPr lang="zh-TW" altLang="zh-TW" sz="2200" dirty="0" smtClean="0">
                <a:latin typeface="+mn-ea"/>
              </a:rPr>
              <a:t>培根</a:t>
            </a:r>
            <a:r>
              <a:rPr lang="en-US" altLang="zh-TW" sz="2200" dirty="0" smtClean="0">
                <a:latin typeface="+mn-ea"/>
              </a:rPr>
              <a:t> $ 30</a:t>
            </a:r>
            <a:endParaRPr lang="zh-TW" altLang="zh-TW" sz="2200" dirty="0">
              <a:latin typeface="+mn-ea"/>
            </a:endParaRPr>
          </a:p>
          <a:p>
            <a:pPr algn="ctr"/>
            <a:r>
              <a:rPr lang="zh-TW" altLang="zh-TW" sz="2200" dirty="0" smtClean="0">
                <a:latin typeface="+mn-ea"/>
              </a:rPr>
              <a:t>泡菜</a:t>
            </a:r>
            <a:r>
              <a:rPr lang="en-US" altLang="zh-TW" sz="2200" dirty="0" smtClean="0">
                <a:latin typeface="+mn-ea"/>
              </a:rPr>
              <a:t> $ </a:t>
            </a:r>
            <a:r>
              <a:rPr lang="en-US" altLang="zh-TW" sz="2200" dirty="0">
                <a:latin typeface="+mn-ea"/>
              </a:rPr>
              <a:t>30</a:t>
            </a:r>
            <a:endParaRPr lang="zh-TW" altLang="zh-TW" sz="2200" dirty="0">
              <a:latin typeface="+mn-ea"/>
            </a:endParaRPr>
          </a:p>
          <a:p>
            <a:pPr algn="ctr"/>
            <a:r>
              <a:rPr lang="zh-TW" altLang="zh-TW" sz="2200" dirty="0" smtClean="0">
                <a:latin typeface="+mn-ea"/>
              </a:rPr>
              <a:t>起司</a:t>
            </a:r>
            <a:r>
              <a:rPr lang="en-US" altLang="zh-TW" sz="2200" dirty="0" smtClean="0">
                <a:latin typeface="+mn-ea"/>
              </a:rPr>
              <a:t> $ 30</a:t>
            </a:r>
            <a:endParaRPr lang="zh-TW" altLang="zh-TW" sz="2200" dirty="0">
              <a:latin typeface="+mn-ea"/>
            </a:endParaRPr>
          </a:p>
          <a:p>
            <a:pPr algn="ctr"/>
            <a:r>
              <a:rPr lang="zh-TW" altLang="zh-TW" sz="2200" dirty="0" smtClean="0">
                <a:latin typeface="+mn-ea"/>
              </a:rPr>
              <a:t>鮪魚</a:t>
            </a:r>
            <a:r>
              <a:rPr lang="en-US" altLang="zh-TW" sz="2200" dirty="0" smtClean="0">
                <a:latin typeface="+mn-ea"/>
              </a:rPr>
              <a:t> $ 35</a:t>
            </a:r>
          </a:p>
          <a:p>
            <a:pPr algn="ctr"/>
            <a:r>
              <a:rPr lang="zh-TW" altLang="en-US" sz="2200" dirty="0">
                <a:solidFill>
                  <a:srgbClr val="3F8B6F"/>
                </a:solidFill>
              </a:rPr>
              <a:t>單點小品</a:t>
            </a:r>
          </a:p>
          <a:p>
            <a:pPr algn="ctr"/>
            <a:r>
              <a:rPr lang="zh-TW" altLang="en-US" sz="2200" dirty="0"/>
              <a:t> </a:t>
            </a:r>
            <a:r>
              <a:rPr lang="zh-TW" altLang="en-US" sz="2200" dirty="0">
                <a:latin typeface="+mn-ea"/>
              </a:rPr>
              <a:t>雞米花 </a:t>
            </a:r>
            <a:r>
              <a:rPr lang="en-US" altLang="zh-TW" sz="2200" dirty="0">
                <a:latin typeface="+mn-ea"/>
              </a:rPr>
              <a:t>$50</a:t>
            </a:r>
          </a:p>
          <a:p>
            <a:pPr algn="ctr"/>
            <a:r>
              <a:rPr lang="en-US" altLang="zh-TW" sz="2200" dirty="0">
                <a:latin typeface="+mn-ea"/>
              </a:rPr>
              <a:t> </a:t>
            </a:r>
            <a:r>
              <a:rPr lang="zh-TW" altLang="en-US" sz="2200" dirty="0">
                <a:latin typeface="+mn-ea"/>
              </a:rPr>
              <a:t>薯條 </a:t>
            </a:r>
            <a:r>
              <a:rPr lang="en-US" altLang="zh-TW" sz="2200" dirty="0">
                <a:latin typeface="+mn-ea"/>
              </a:rPr>
              <a:t>$30</a:t>
            </a:r>
          </a:p>
          <a:p>
            <a:pPr algn="ctr"/>
            <a:r>
              <a:rPr lang="en-US" altLang="zh-TW" sz="2200" dirty="0">
                <a:latin typeface="+mn-ea"/>
              </a:rPr>
              <a:t> </a:t>
            </a:r>
            <a:r>
              <a:rPr lang="zh-TW" altLang="en-US" sz="2200" dirty="0">
                <a:latin typeface="+mn-ea"/>
              </a:rPr>
              <a:t>甜不辣 </a:t>
            </a:r>
            <a:r>
              <a:rPr lang="en-US" altLang="zh-TW" sz="2200" dirty="0">
                <a:latin typeface="+mn-ea"/>
              </a:rPr>
              <a:t>$30</a:t>
            </a:r>
          </a:p>
          <a:p>
            <a:pPr algn="ctr"/>
            <a:r>
              <a:rPr lang="en-US" altLang="zh-TW" sz="2200" dirty="0">
                <a:latin typeface="+mn-ea"/>
              </a:rPr>
              <a:t> </a:t>
            </a:r>
            <a:r>
              <a:rPr lang="zh-TW" altLang="en-US" sz="2200" dirty="0">
                <a:latin typeface="+mn-ea"/>
              </a:rPr>
              <a:t>豆乾 </a:t>
            </a:r>
            <a:r>
              <a:rPr lang="en-US" altLang="zh-TW" sz="2200" dirty="0">
                <a:latin typeface="+mn-ea"/>
              </a:rPr>
              <a:t>$10</a:t>
            </a:r>
          </a:p>
          <a:p>
            <a:pPr algn="ctr"/>
            <a:r>
              <a:rPr lang="en-US" altLang="zh-TW" sz="2200" dirty="0">
                <a:latin typeface="+mn-ea"/>
              </a:rPr>
              <a:t> </a:t>
            </a:r>
            <a:r>
              <a:rPr lang="zh-TW" altLang="en-US" sz="2200" dirty="0">
                <a:latin typeface="+mn-ea"/>
              </a:rPr>
              <a:t>米血 </a:t>
            </a:r>
            <a:r>
              <a:rPr lang="en-US" altLang="zh-TW" sz="2200" dirty="0">
                <a:latin typeface="+mn-ea"/>
              </a:rPr>
              <a:t>$10</a:t>
            </a:r>
          </a:p>
          <a:p>
            <a:pPr algn="ctr"/>
            <a:r>
              <a:rPr lang="en-US" altLang="zh-TW" sz="2200" dirty="0">
                <a:latin typeface="+mn-ea"/>
              </a:rPr>
              <a:t> </a:t>
            </a:r>
            <a:r>
              <a:rPr lang="zh-TW" altLang="en-US" sz="2200" dirty="0">
                <a:latin typeface="+mn-ea"/>
              </a:rPr>
              <a:t>玉米濃湯 </a:t>
            </a:r>
            <a:r>
              <a:rPr lang="en-US" altLang="zh-TW" sz="2200" dirty="0">
                <a:latin typeface="+mn-ea"/>
              </a:rPr>
              <a:t>$40</a:t>
            </a:r>
          </a:p>
          <a:p>
            <a:pPr algn="ctr"/>
            <a:r>
              <a:rPr lang="en-US" altLang="zh-TW" sz="2200" dirty="0">
                <a:latin typeface="+mn-ea"/>
              </a:rPr>
              <a:t> </a:t>
            </a:r>
            <a:r>
              <a:rPr lang="zh-TW" altLang="en-US" sz="2200" dirty="0">
                <a:latin typeface="+mn-ea"/>
              </a:rPr>
              <a:t>洋蔥圈 </a:t>
            </a:r>
            <a:r>
              <a:rPr lang="en-US" altLang="zh-TW" sz="2200" dirty="0">
                <a:latin typeface="+mn-ea"/>
              </a:rPr>
              <a:t>$40</a:t>
            </a:r>
          </a:p>
          <a:p>
            <a:pPr algn="ctr"/>
            <a:r>
              <a:rPr lang="en-US" altLang="zh-TW" sz="2200" dirty="0">
                <a:latin typeface="+mn-ea"/>
              </a:rPr>
              <a:t> </a:t>
            </a:r>
            <a:r>
              <a:rPr lang="zh-TW" altLang="en-US" sz="2200" dirty="0">
                <a:latin typeface="+mn-ea"/>
              </a:rPr>
              <a:t>酥皮濃湯 </a:t>
            </a:r>
            <a:r>
              <a:rPr lang="en-US" altLang="zh-TW" sz="2200" dirty="0">
                <a:latin typeface="+mn-ea"/>
              </a:rPr>
              <a:t>$</a:t>
            </a:r>
            <a:r>
              <a:rPr lang="en-US" altLang="zh-TW" sz="2200" dirty="0" smtClean="0">
                <a:latin typeface="+mn-ea"/>
              </a:rPr>
              <a:t>70</a:t>
            </a:r>
            <a:endParaRPr lang="en-US" altLang="zh-TW" sz="2200" dirty="0">
              <a:latin typeface="+mn-ea"/>
            </a:endParaRPr>
          </a:p>
        </p:txBody>
      </p:sp>
      <p:sp>
        <p:nvSpPr>
          <p:cNvPr id="2" name="圖片版面配置區 1"/>
          <p:cNvSpPr>
            <a:spLocks noGrp="1"/>
          </p:cNvSpPr>
          <p:nvPr>
            <p:ph type="pic" sz="quarter" idx="19"/>
          </p:nvPr>
        </p:nvSpPr>
        <p:spPr/>
      </p:sp>
      <p:pic>
        <p:nvPicPr>
          <p:cNvPr id="19" name="圖片 18"/>
          <p:cNvPicPr>
            <a:picLocks noChangeAspect="1"/>
          </p:cNvPicPr>
          <p:nvPr/>
        </p:nvPicPr>
        <p:blipFill rotWithShape="1">
          <a:blip r:embed="rId3"/>
          <a:srcRect l="33480" t="14433" r="34821" b="6392"/>
          <a:stretch/>
        </p:blipFill>
        <p:spPr>
          <a:xfrm>
            <a:off x="0" y="-14912"/>
            <a:ext cx="5099660" cy="6872912"/>
          </a:xfrm>
          <a:prstGeom prst="rect">
            <a:avLst/>
          </a:prstGeom>
        </p:spPr>
      </p:pic>
    </p:spTree>
    <p:extLst>
      <p:ext uri="{BB962C8B-B14F-4D97-AF65-F5344CB8AC3E}">
        <p14:creationId xmlns:p14="http://schemas.microsoft.com/office/powerpoint/2010/main" val="845495309"/>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wipe(up)">
                                      <p:cBhvr>
                                        <p:cTn id="11" dur="500"/>
                                        <p:tgtEl>
                                          <p:spTgt spid="3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52"/>
                                        </p:tgtEl>
                                        <p:attrNameLst>
                                          <p:attrName>style.visibility</p:attrName>
                                        </p:attrNameLst>
                                      </p:cBhvr>
                                      <p:to>
                                        <p:strVal val="visible"/>
                                      </p:to>
                                    </p:set>
                                    <p:animEffect transition="in" filter="wipe(up)">
                                      <p:cBhvr>
                                        <p:cTn id="23" dur="500"/>
                                        <p:tgtEl>
                                          <p:spTgt spid="52"/>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fade">
                                      <p:cBhvr>
                                        <p:cTn id="31" dur="500"/>
                                        <p:tgtEl>
                                          <p:spTgt spid="40"/>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54"/>
                                        </p:tgtEl>
                                        <p:attrNameLst>
                                          <p:attrName>style.visibility</p:attrName>
                                        </p:attrNameLst>
                                      </p:cBhvr>
                                      <p:to>
                                        <p:strVal val="visible"/>
                                      </p:to>
                                    </p:set>
                                    <p:animEffect transition="in" filter="wipe(up)">
                                      <p:cBhvr>
                                        <p:cTn id="35" dur="500"/>
                                        <p:tgtEl>
                                          <p:spTgt spid="54"/>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55"/>
                                        </p:tgtEl>
                                        <p:attrNameLst>
                                          <p:attrName>style.visibility</p:attrName>
                                        </p:attrNameLst>
                                      </p:cBhvr>
                                      <p:to>
                                        <p:strVal val="visible"/>
                                      </p:to>
                                    </p:set>
                                    <p:animEffect transition="in" filter="fade">
                                      <p:cBhvr>
                                        <p:cTn id="39" dur="500"/>
                                        <p:tgtEl>
                                          <p:spTgt spid="55"/>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childTnLst>
                          </p:cTn>
                        </p:par>
                        <p:par>
                          <p:cTn id="44" fill="hold">
                            <p:stCondLst>
                              <p:cond delay="5000"/>
                            </p:stCondLst>
                            <p:childTnLst>
                              <p:par>
                                <p:cTn id="45" presetID="22" presetClass="entr" presetSubtype="1" fill="hold" nodeType="after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wipe(up)">
                                      <p:cBhvr>
                                        <p:cTn id="4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51" grpId="0" animBg="1"/>
      <p:bldP spid="53" grpId="0" animBg="1"/>
      <p:bldP spid="55" grpId="0" animBg="1"/>
      <p:bldP spid="40" grpId="0" animBg="1"/>
      <p:bldP spid="4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Straight Connector 37"/>
          <p:cNvCxnSpPr>
            <a:cxnSpLocks/>
          </p:cNvCxnSpPr>
          <p:nvPr/>
        </p:nvCxnSpPr>
        <p:spPr>
          <a:xfrm flipV="1">
            <a:off x="6790473" y="-6877"/>
            <a:ext cx="0" cy="1289371"/>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a:cxnSpLocks/>
          </p:cNvCxnSpPr>
          <p:nvPr/>
        </p:nvCxnSpPr>
        <p:spPr>
          <a:xfrm flipV="1">
            <a:off x="6790473" y="2177606"/>
            <a:ext cx="0" cy="788784"/>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cxnSpLocks/>
          </p:cNvCxnSpPr>
          <p:nvPr/>
        </p:nvCxnSpPr>
        <p:spPr>
          <a:xfrm flipV="1">
            <a:off x="6789014" y="3882126"/>
            <a:ext cx="1459" cy="775036"/>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a:cxnSpLocks/>
          </p:cNvCxnSpPr>
          <p:nvPr/>
        </p:nvCxnSpPr>
        <p:spPr>
          <a:xfrm flipV="1">
            <a:off x="6784280" y="5591669"/>
            <a:ext cx="6193" cy="1270792"/>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cxnSpLocks/>
          </p:cNvCxnSpPr>
          <p:nvPr/>
        </p:nvCxnSpPr>
        <p:spPr>
          <a:xfrm>
            <a:off x="2250415" y="3470889"/>
            <a:ext cx="598830" cy="0"/>
          </a:xfrm>
          <a:prstGeom prst="line">
            <a:avLst/>
          </a:prstGeom>
          <a:ln w="38100">
            <a:solidFill>
              <a:srgbClr val="404040"/>
            </a:solidFill>
          </a:ln>
        </p:spPr>
        <p:style>
          <a:lnRef idx="1">
            <a:schemeClr val="accent1"/>
          </a:lnRef>
          <a:fillRef idx="0">
            <a:schemeClr val="accent1"/>
          </a:fillRef>
          <a:effectRef idx="0">
            <a:schemeClr val="accent1"/>
          </a:effectRef>
          <a:fontRef idx="minor">
            <a:schemeClr val="tx1"/>
          </a:fontRef>
        </p:style>
      </p:cxnSp>
      <p:sp>
        <p:nvSpPr>
          <p:cNvPr id="39" name="Hexagon 38"/>
          <p:cNvSpPr/>
          <p:nvPr/>
        </p:nvSpPr>
        <p:spPr>
          <a:xfrm rot="5400000">
            <a:off x="6311980" y="1300368"/>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1" name="Shape 2498"/>
          <p:cNvSpPr/>
          <p:nvPr/>
        </p:nvSpPr>
        <p:spPr>
          <a:xfrm>
            <a:off x="6630268" y="1581795"/>
            <a:ext cx="320410" cy="262134"/>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53" name="Hexagon 52"/>
          <p:cNvSpPr/>
          <p:nvPr/>
        </p:nvSpPr>
        <p:spPr>
          <a:xfrm rot="5400000">
            <a:off x="6311980" y="3011764"/>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55" name="Hexagon 54"/>
          <p:cNvSpPr/>
          <p:nvPr/>
        </p:nvSpPr>
        <p:spPr>
          <a:xfrm rot="5400000">
            <a:off x="6311980" y="4721307"/>
            <a:ext cx="956986" cy="824988"/>
          </a:xfrm>
          <a:prstGeom prst="hexagon">
            <a:avLst/>
          </a:prstGeom>
          <a:solidFill>
            <a:srgbClr val="3F8B6F"/>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0" name="Shape 2368"/>
          <p:cNvSpPr/>
          <p:nvPr/>
        </p:nvSpPr>
        <p:spPr>
          <a:xfrm>
            <a:off x="6630268" y="3253895"/>
            <a:ext cx="320410" cy="320386"/>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41" name="Shape 2430"/>
          <p:cNvSpPr/>
          <p:nvPr/>
        </p:nvSpPr>
        <p:spPr>
          <a:xfrm>
            <a:off x="6617882" y="4967416"/>
            <a:ext cx="332796" cy="332771"/>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1"/>
          </a:solidFill>
          <a:ln w="12700">
            <a:miter lim="400000"/>
          </a:ln>
        </p:spPr>
        <p:txBody>
          <a:bodyPr lIns="19049" tIns="19049" rIns="19049" bIns="19049" anchor="ctr"/>
          <a:lstStyle/>
          <a:p>
            <a:pPr marL="0" marR="0" lvl="0" indent="0" algn="ctr" defTabSz="22858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1562"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cs typeface="+mn-ea"/>
              <a:sym typeface="+mn-lt"/>
            </a:endParaRPr>
          </a:p>
        </p:txBody>
      </p:sp>
      <p:sp>
        <p:nvSpPr>
          <p:cNvPr id="6" name="文字方塊 5"/>
          <p:cNvSpPr txBox="1"/>
          <p:nvPr/>
        </p:nvSpPr>
        <p:spPr>
          <a:xfrm>
            <a:off x="7190581" y="166569"/>
            <a:ext cx="5028284" cy="6524863"/>
          </a:xfrm>
          <a:prstGeom prst="rect">
            <a:avLst/>
          </a:prstGeom>
          <a:noFill/>
        </p:spPr>
        <p:txBody>
          <a:bodyPr wrap="square" rtlCol="0">
            <a:spAutoFit/>
          </a:bodyPr>
          <a:lstStyle/>
          <a:p>
            <a:pPr algn="ctr"/>
            <a:r>
              <a:rPr lang="zh-TW" altLang="en-US" sz="2200" dirty="0" smtClean="0">
                <a:solidFill>
                  <a:srgbClr val="3F8B6F"/>
                </a:solidFill>
                <a:latin typeface="+mn-ea"/>
              </a:rPr>
              <a:t>飲品小</a:t>
            </a:r>
            <a:r>
              <a:rPr lang="zh-TW" altLang="en-US" sz="2200" dirty="0">
                <a:solidFill>
                  <a:srgbClr val="3F8B6F"/>
                </a:solidFill>
                <a:latin typeface="+mn-ea"/>
              </a:rPr>
              <a:t>站</a:t>
            </a:r>
            <a:endParaRPr lang="en-US" altLang="zh-TW" sz="2200" dirty="0" smtClean="0">
              <a:solidFill>
                <a:srgbClr val="3F8B6F"/>
              </a:solidFill>
              <a:latin typeface="+mn-ea"/>
            </a:endParaRPr>
          </a:p>
          <a:p>
            <a:pPr algn="ctr"/>
            <a:r>
              <a:rPr lang="zh-TW" altLang="zh-TW" sz="2200" dirty="0" smtClean="0">
                <a:latin typeface="+mn-ea"/>
              </a:rPr>
              <a:t>紅茶</a:t>
            </a:r>
            <a:r>
              <a:rPr lang="en-US" altLang="zh-TW" sz="2200" dirty="0" smtClean="0">
                <a:latin typeface="+mn-ea"/>
              </a:rPr>
              <a:t> $ 20    </a:t>
            </a:r>
            <a:endParaRPr lang="zh-TW" altLang="zh-TW" sz="2200" dirty="0">
              <a:latin typeface="+mn-ea"/>
            </a:endParaRPr>
          </a:p>
          <a:p>
            <a:pPr algn="ctr"/>
            <a:r>
              <a:rPr lang="zh-TW" altLang="zh-TW" sz="2200" dirty="0">
                <a:latin typeface="+mn-ea"/>
              </a:rPr>
              <a:t>綠茶</a:t>
            </a:r>
            <a:r>
              <a:rPr lang="en-US" altLang="zh-TW" sz="2200" dirty="0">
                <a:latin typeface="+mn-ea"/>
              </a:rPr>
              <a:t> $ 20     </a:t>
            </a:r>
            <a:endParaRPr lang="zh-TW" altLang="zh-TW" sz="2200" dirty="0">
              <a:latin typeface="+mn-ea"/>
            </a:endParaRPr>
          </a:p>
          <a:p>
            <a:pPr algn="ctr"/>
            <a:r>
              <a:rPr lang="zh-TW" altLang="zh-TW" sz="2200" dirty="0" smtClean="0">
                <a:latin typeface="+mn-ea"/>
              </a:rPr>
              <a:t>奶茶</a:t>
            </a:r>
            <a:r>
              <a:rPr lang="en-US" altLang="zh-TW" sz="2200" dirty="0" smtClean="0">
                <a:latin typeface="+mn-ea"/>
              </a:rPr>
              <a:t> </a:t>
            </a:r>
            <a:r>
              <a:rPr lang="en-US" altLang="zh-TW" sz="2200" dirty="0">
                <a:latin typeface="+mn-ea"/>
              </a:rPr>
              <a:t>$ </a:t>
            </a:r>
            <a:r>
              <a:rPr lang="en-US" altLang="zh-TW" sz="2200" dirty="0" smtClean="0">
                <a:latin typeface="+mn-ea"/>
              </a:rPr>
              <a:t>25        </a:t>
            </a:r>
            <a:endParaRPr lang="zh-TW" altLang="zh-TW" sz="2200" dirty="0">
              <a:latin typeface="+mn-ea"/>
            </a:endParaRPr>
          </a:p>
          <a:p>
            <a:pPr algn="ctr"/>
            <a:r>
              <a:rPr lang="zh-TW" altLang="zh-TW" sz="2200" dirty="0">
                <a:latin typeface="+mn-ea"/>
              </a:rPr>
              <a:t>豆漿</a:t>
            </a:r>
            <a:r>
              <a:rPr lang="en-US" altLang="zh-TW" sz="2200" dirty="0">
                <a:latin typeface="+mn-ea"/>
              </a:rPr>
              <a:t> $ </a:t>
            </a:r>
            <a:r>
              <a:rPr lang="en-US" altLang="zh-TW" sz="2200" dirty="0" smtClean="0">
                <a:latin typeface="+mn-ea"/>
              </a:rPr>
              <a:t>25     </a:t>
            </a:r>
            <a:endParaRPr lang="zh-TW" altLang="zh-TW" sz="2200" dirty="0">
              <a:latin typeface="+mn-ea"/>
            </a:endParaRPr>
          </a:p>
          <a:p>
            <a:pPr algn="ctr"/>
            <a:r>
              <a:rPr lang="zh-TW" altLang="zh-TW" sz="2200" dirty="0" smtClean="0">
                <a:latin typeface="+mn-ea"/>
              </a:rPr>
              <a:t>柳</a:t>
            </a:r>
            <a:r>
              <a:rPr lang="zh-TW" altLang="zh-TW" sz="2200" dirty="0">
                <a:latin typeface="+mn-ea"/>
              </a:rPr>
              <a:t>橙汁</a:t>
            </a:r>
            <a:r>
              <a:rPr lang="en-US" altLang="zh-TW" sz="2200" dirty="0">
                <a:latin typeface="+mn-ea"/>
              </a:rPr>
              <a:t> </a:t>
            </a:r>
            <a:r>
              <a:rPr lang="en-US" altLang="zh-TW" sz="2200" dirty="0">
                <a:latin typeface="+mn-ea"/>
              </a:rPr>
              <a:t>$ </a:t>
            </a:r>
            <a:r>
              <a:rPr lang="en-US" altLang="zh-TW" sz="2200" dirty="0" smtClean="0">
                <a:latin typeface="+mn-ea"/>
              </a:rPr>
              <a:t>30        </a:t>
            </a:r>
            <a:endParaRPr lang="zh-TW" altLang="zh-TW" sz="2200" dirty="0">
              <a:latin typeface="+mn-ea"/>
            </a:endParaRPr>
          </a:p>
          <a:p>
            <a:pPr algn="ctr"/>
            <a:r>
              <a:rPr lang="zh-TW" altLang="zh-TW" sz="2200" dirty="0" smtClean="0">
                <a:latin typeface="+mn-ea"/>
              </a:rPr>
              <a:t>蘋果汁</a:t>
            </a:r>
            <a:r>
              <a:rPr lang="en-US" altLang="zh-TW" sz="2200" dirty="0">
                <a:latin typeface="+mn-ea"/>
              </a:rPr>
              <a:t>$ </a:t>
            </a:r>
            <a:r>
              <a:rPr lang="en-US" altLang="zh-TW" sz="2200" dirty="0" smtClean="0">
                <a:latin typeface="+mn-ea"/>
              </a:rPr>
              <a:t>30        </a:t>
            </a:r>
            <a:endParaRPr lang="zh-TW" altLang="zh-TW" sz="2200" dirty="0">
              <a:latin typeface="+mn-ea"/>
            </a:endParaRPr>
          </a:p>
          <a:p>
            <a:pPr algn="ctr"/>
            <a:r>
              <a:rPr lang="zh-TW" altLang="zh-TW" sz="2200" dirty="0">
                <a:latin typeface="+mn-ea"/>
              </a:rPr>
              <a:t>可可亞</a:t>
            </a:r>
            <a:r>
              <a:rPr lang="en-US" altLang="zh-TW" sz="2200" dirty="0">
                <a:latin typeface="+mn-ea"/>
              </a:rPr>
              <a:t> $ </a:t>
            </a:r>
            <a:r>
              <a:rPr lang="en-US" altLang="zh-TW" sz="2200" dirty="0" smtClean="0">
                <a:latin typeface="+mn-ea"/>
              </a:rPr>
              <a:t>30</a:t>
            </a:r>
          </a:p>
          <a:p>
            <a:pPr algn="ctr"/>
            <a:r>
              <a:rPr lang="zh-TW" altLang="en-US" sz="2200" dirty="0" smtClean="0">
                <a:solidFill>
                  <a:srgbClr val="3F8B6F"/>
                </a:solidFill>
                <a:latin typeface="+mn-ea"/>
              </a:rPr>
              <a:t>水乳交響</a:t>
            </a:r>
            <a:r>
              <a:rPr lang="zh-TW" altLang="en-US" sz="2200" dirty="0">
                <a:solidFill>
                  <a:srgbClr val="3F8B6F"/>
                </a:solidFill>
                <a:latin typeface="+mn-ea"/>
              </a:rPr>
              <a:t>曲</a:t>
            </a:r>
            <a:endParaRPr lang="en-US" altLang="zh-TW" sz="2200" dirty="0">
              <a:solidFill>
                <a:srgbClr val="3F8B6F"/>
              </a:solidFill>
              <a:latin typeface="+mn-ea"/>
            </a:endParaRPr>
          </a:p>
          <a:p>
            <a:pPr algn="ctr"/>
            <a:r>
              <a:rPr lang="zh-TW" altLang="en-US" sz="2200" dirty="0" smtClean="0">
                <a:latin typeface="+mn-ea"/>
              </a:rPr>
              <a:t>香蕉牛乳 </a:t>
            </a:r>
            <a:r>
              <a:rPr lang="en-US" altLang="zh-TW" sz="2200" dirty="0" smtClean="0">
                <a:latin typeface="+mn-ea"/>
              </a:rPr>
              <a:t>$50</a:t>
            </a:r>
          </a:p>
          <a:p>
            <a:pPr algn="ctr"/>
            <a:r>
              <a:rPr lang="zh-TW" altLang="en-US" sz="2200" dirty="0" smtClean="0">
                <a:latin typeface="+mn-ea"/>
              </a:rPr>
              <a:t>蘋果牛乳 </a:t>
            </a:r>
            <a:r>
              <a:rPr lang="en-US" altLang="zh-TW" sz="2200" dirty="0">
                <a:latin typeface="+mn-ea"/>
              </a:rPr>
              <a:t>$</a:t>
            </a:r>
            <a:r>
              <a:rPr lang="en-US" altLang="zh-TW" sz="2200" dirty="0" smtClean="0">
                <a:latin typeface="+mn-ea"/>
              </a:rPr>
              <a:t>50</a:t>
            </a:r>
            <a:endParaRPr lang="en-US" altLang="zh-TW" sz="2200" dirty="0">
              <a:latin typeface="+mn-ea"/>
            </a:endParaRPr>
          </a:p>
          <a:p>
            <a:pPr algn="ctr"/>
            <a:r>
              <a:rPr lang="zh-TW" altLang="en-US" sz="2200" dirty="0" smtClean="0">
                <a:latin typeface="+mn-ea"/>
              </a:rPr>
              <a:t>木</a:t>
            </a:r>
            <a:r>
              <a:rPr lang="zh-TW" altLang="en-US" sz="2200" dirty="0">
                <a:latin typeface="+mn-ea"/>
              </a:rPr>
              <a:t>瓜</a:t>
            </a:r>
            <a:r>
              <a:rPr lang="zh-TW" altLang="en-US" sz="2200" dirty="0" smtClean="0">
                <a:latin typeface="+mn-ea"/>
              </a:rPr>
              <a:t>牛乳 </a:t>
            </a:r>
            <a:r>
              <a:rPr lang="en-US" altLang="zh-TW" sz="2200" dirty="0">
                <a:latin typeface="+mn-ea"/>
              </a:rPr>
              <a:t>$</a:t>
            </a:r>
            <a:r>
              <a:rPr lang="en-US" altLang="zh-TW" sz="2200" dirty="0" smtClean="0">
                <a:latin typeface="+mn-ea"/>
              </a:rPr>
              <a:t>50</a:t>
            </a:r>
            <a:endParaRPr lang="en-US" altLang="zh-TW" sz="2200" dirty="0">
              <a:latin typeface="+mn-ea"/>
            </a:endParaRPr>
          </a:p>
          <a:p>
            <a:pPr algn="ctr"/>
            <a:r>
              <a:rPr lang="zh-TW" altLang="en-US" sz="2200" dirty="0" smtClean="0">
                <a:latin typeface="+mn-ea"/>
              </a:rPr>
              <a:t>西</a:t>
            </a:r>
            <a:r>
              <a:rPr lang="zh-TW" altLang="en-US" sz="2200" dirty="0">
                <a:latin typeface="+mn-ea"/>
              </a:rPr>
              <a:t>瓜</a:t>
            </a:r>
            <a:r>
              <a:rPr lang="zh-TW" altLang="en-US" sz="2200" dirty="0" smtClean="0">
                <a:latin typeface="+mn-ea"/>
              </a:rPr>
              <a:t>牛乳 </a:t>
            </a:r>
            <a:r>
              <a:rPr lang="en-US" altLang="zh-TW" sz="2200" dirty="0">
                <a:latin typeface="+mn-ea"/>
              </a:rPr>
              <a:t>$</a:t>
            </a:r>
            <a:r>
              <a:rPr lang="en-US" altLang="zh-TW" sz="2200" dirty="0" smtClean="0">
                <a:latin typeface="+mn-ea"/>
              </a:rPr>
              <a:t>50</a:t>
            </a:r>
            <a:endParaRPr lang="en-US" altLang="zh-TW" sz="2200" dirty="0">
              <a:latin typeface="+mn-ea"/>
            </a:endParaRPr>
          </a:p>
          <a:p>
            <a:pPr algn="ctr"/>
            <a:r>
              <a:rPr lang="zh-TW" altLang="en-US" sz="2200" dirty="0" smtClean="0">
                <a:latin typeface="+mn-ea"/>
              </a:rPr>
              <a:t>草</a:t>
            </a:r>
            <a:r>
              <a:rPr lang="zh-TW" altLang="en-US" sz="2200" dirty="0">
                <a:latin typeface="+mn-ea"/>
              </a:rPr>
              <a:t>莓</a:t>
            </a:r>
            <a:r>
              <a:rPr lang="zh-TW" altLang="en-US" sz="2200" dirty="0" smtClean="0">
                <a:latin typeface="+mn-ea"/>
              </a:rPr>
              <a:t>牛乳 </a:t>
            </a:r>
            <a:r>
              <a:rPr lang="en-US" altLang="zh-TW" sz="2200" dirty="0">
                <a:latin typeface="+mn-ea"/>
              </a:rPr>
              <a:t>$</a:t>
            </a:r>
            <a:r>
              <a:rPr lang="en-US" altLang="zh-TW" sz="2200" dirty="0" smtClean="0">
                <a:latin typeface="+mn-ea"/>
              </a:rPr>
              <a:t>50</a:t>
            </a:r>
          </a:p>
          <a:p>
            <a:pPr algn="ctr"/>
            <a:r>
              <a:rPr lang="zh-TW" altLang="en-US" sz="2200" dirty="0" smtClean="0">
                <a:solidFill>
                  <a:srgbClr val="3F8B6F"/>
                </a:solidFill>
                <a:latin typeface="+mn-ea"/>
              </a:rPr>
              <a:t>咖啡好朋</a:t>
            </a:r>
            <a:r>
              <a:rPr lang="zh-TW" altLang="en-US" sz="2200" dirty="0">
                <a:solidFill>
                  <a:srgbClr val="3F8B6F"/>
                </a:solidFill>
                <a:latin typeface="+mn-ea"/>
              </a:rPr>
              <a:t>友</a:t>
            </a:r>
            <a:endParaRPr lang="en-US" altLang="zh-TW" sz="2200" dirty="0" smtClean="0">
              <a:solidFill>
                <a:srgbClr val="3F8B6F"/>
              </a:solidFill>
              <a:latin typeface="+mn-ea"/>
            </a:endParaRPr>
          </a:p>
          <a:p>
            <a:pPr algn="ctr"/>
            <a:r>
              <a:rPr lang="zh-TW" altLang="en-US" sz="2200" dirty="0" smtClean="0">
                <a:latin typeface="+mn-ea"/>
              </a:rPr>
              <a:t>黑</a:t>
            </a:r>
            <a:r>
              <a:rPr lang="zh-TW" altLang="en-US" sz="2200" dirty="0">
                <a:latin typeface="+mn-ea"/>
              </a:rPr>
              <a:t>美</a:t>
            </a:r>
            <a:r>
              <a:rPr lang="zh-TW" altLang="en-US" sz="2200" dirty="0" smtClean="0">
                <a:latin typeface="+mn-ea"/>
              </a:rPr>
              <a:t>式 </a:t>
            </a:r>
            <a:r>
              <a:rPr lang="en-US" altLang="zh-TW" sz="2200" dirty="0" smtClean="0">
                <a:latin typeface="+mn-ea"/>
              </a:rPr>
              <a:t>$</a:t>
            </a:r>
            <a:r>
              <a:rPr lang="zh-TW" altLang="en-US" sz="2200" dirty="0" smtClean="0">
                <a:latin typeface="+mn-ea"/>
              </a:rPr>
              <a:t> </a:t>
            </a:r>
            <a:r>
              <a:rPr lang="en-US" altLang="zh-TW" sz="2200" dirty="0" smtClean="0">
                <a:latin typeface="+mn-ea"/>
              </a:rPr>
              <a:t>45</a:t>
            </a:r>
          </a:p>
          <a:p>
            <a:pPr algn="ctr"/>
            <a:r>
              <a:rPr lang="zh-TW" altLang="en-US" sz="2200" dirty="0" smtClean="0">
                <a:latin typeface="+mn-ea"/>
              </a:rPr>
              <a:t>卡布奇諾 </a:t>
            </a:r>
            <a:r>
              <a:rPr lang="en-US" altLang="zh-TW" sz="2200" dirty="0" smtClean="0">
                <a:latin typeface="+mn-ea"/>
              </a:rPr>
              <a:t>$</a:t>
            </a:r>
            <a:r>
              <a:rPr lang="zh-TW" altLang="en-US" sz="2200" dirty="0" smtClean="0">
                <a:latin typeface="+mn-ea"/>
              </a:rPr>
              <a:t> </a:t>
            </a:r>
            <a:r>
              <a:rPr lang="en-US" altLang="zh-TW" sz="2200" dirty="0" smtClean="0">
                <a:latin typeface="+mn-ea"/>
              </a:rPr>
              <a:t>50</a:t>
            </a:r>
          </a:p>
          <a:p>
            <a:pPr algn="ctr"/>
            <a:r>
              <a:rPr lang="zh-TW" altLang="en-US" sz="2200" dirty="0" smtClean="0">
                <a:latin typeface="+mn-ea"/>
              </a:rPr>
              <a:t>重</a:t>
            </a:r>
            <a:r>
              <a:rPr lang="zh-TW" altLang="en-US" sz="2200" dirty="0">
                <a:latin typeface="+mn-ea"/>
              </a:rPr>
              <a:t>乳</a:t>
            </a:r>
            <a:r>
              <a:rPr lang="zh-TW" altLang="zh-TW" sz="2200" dirty="0" smtClean="0">
                <a:latin typeface="+mn-ea"/>
              </a:rPr>
              <a:t>拿鐵</a:t>
            </a:r>
            <a:r>
              <a:rPr lang="en-US" altLang="zh-TW" sz="2200" dirty="0" smtClean="0">
                <a:latin typeface="+mn-ea"/>
              </a:rPr>
              <a:t> </a:t>
            </a:r>
            <a:r>
              <a:rPr lang="en-US" altLang="zh-TW" sz="2200" dirty="0">
                <a:latin typeface="+mn-ea"/>
              </a:rPr>
              <a:t>$ </a:t>
            </a:r>
            <a:r>
              <a:rPr lang="en-US" altLang="zh-TW" sz="2200" dirty="0" smtClean="0">
                <a:latin typeface="+mn-ea"/>
              </a:rPr>
              <a:t>50 </a:t>
            </a:r>
          </a:p>
          <a:p>
            <a:pPr algn="ctr"/>
            <a:r>
              <a:rPr lang="zh-TW" altLang="zh-TW" sz="2200" dirty="0" smtClean="0">
                <a:latin typeface="+mn-ea"/>
              </a:rPr>
              <a:t>冰淇淋</a:t>
            </a:r>
            <a:r>
              <a:rPr lang="zh-TW" altLang="zh-TW" sz="2200" dirty="0">
                <a:latin typeface="+mn-ea"/>
              </a:rPr>
              <a:t>拿</a:t>
            </a:r>
            <a:r>
              <a:rPr lang="zh-TW" altLang="zh-TW" sz="2200" dirty="0" smtClean="0">
                <a:latin typeface="+mn-ea"/>
              </a:rPr>
              <a:t>鐵</a:t>
            </a:r>
            <a:r>
              <a:rPr lang="en-US" altLang="zh-TW" sz="2200" dirty="0" smtClean="0">
                <a:latin typeface="+mn-ea"/>
              </a:rPr>
              <a:t> $ 60 </a:t>
            </a:r>
            <a:endParaRPr lang="zh-TW" altLang="zh-TW" sz="2200" dirty="0">
              <a:latin typeface="+mn-ea"/>
            </a:endParaRPr>
          </a:p>
        </p:txBody>
      </p:sp>
      <p:sp>
        <p:nvSpPr>
          <p:cNvPr id="7" name="圖片版面配置區 6"/>
          <p:cNvSpPr>
            <a:spLocks noGrp="1"/>
          </p:cNvSpPr>
          <p:nvPr>
            <p:ph type="pic" sz="quarter" idx="19"/>
          </p:nvPr>
        </p:nvSpPr>
        <p:spPr/>
      </p:sp>
      <p:pic>
        <p:nvPicPr>
          <p:cNvPr id="8" name="圖片 7"/>
          <p:cNvPicPr>
            <a:picLocks noChangeAspect="1"/>
          </p:cNvPicPr>
          <p:nvPr/>
        </p:nvPicPr>
        <p:blipFill rotWithShape="1">
          <a:blip r:embed="rId3"/>
          <a:srcRect l="33634" t="14708" r="34897" b="5980"/>
          <a:stretch/>
        </p:blipFill>
        <p:spPr>
          <a:xfrm>
            <a:off x="-16244" y="-6878"/>
            <a:ext cx="5115904" cy="6864877"/>
          </a:xfrm>
          <a:prstGeom prst="rect">
            <a:avLst/>
          </a:prstGeom>
        </p:spPr>
      </p:pic>
    </p:spTree>
    <p:extLst>
      <p:ext uri="{BB962C8B-B14F-4D97-AF65-F5344CB8AC3E}">
        <p14:creationId xmlns:p14="http://schemas.microsoft.com/office/powerpoint/2010/main" val="1886811008"/>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wipe(up)">
                                      <p:cBhvr>
                                        <p:cTn id="11" dur="500"/>
                                        <p:tgtEl>
                                          <p:spTgt spid="3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52"/>
                                        </p:tgtEl>
                                        <p:attrNameLst>
                                          <p:attrName>style.visibility</p:attrName>
                                        </p:attrNameLst>
                                      </p:cBhvr>
                                      <p:to>
                                        <p:strVal val="visible"/>
                                      </p:to>
                                    </p:set>
                                    <p:animEffect transition="in" filter="wipe(up)">
                                      <p:cBhvr>
                                        <p:cTn id="23" dur="500"/>
                                        <p:tgtEl>
                                          <p:spTgt spid="52"/>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fade">
                                      <p:cBhvr>
                                        <p:cTn id="31" dur="500"/>
                                        <p:tgtEl>
                                          <p:spTgt spid="40"/>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54"/>
                                        </p:tgtEl>
                                        <p:attrNameLst>
                                          <p:attrName>style.visibility</p:attrName>
                                        </p:attrNameLst>
                                      </p:cBhvr>
                                      <p:to>
                                        <p:strVal val="visible"/>
                                      </p:to>
                                    </p:set>
                                    <p:animEffect transition="in" filter="wipe(up)">
                                      <p:cBhvr>
                                        <p:cTn id="35" dur="500"/>
                                        <p:tgtEl>
                                          <p:spTgt spid="54"/>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55"/>
                                        </p:tgtEl>
                                        <p:attrNameLst>
                                          <p:attrName>style.visibility</p:attrName>
                                        </p:attrNameLst>
                                      </p:cBhvr>
                                      <p:to>
                                        <p:strVal val="visible"/>
                                      </p:to>
                                    </p:set>
                                    <p:animEffect transition="in" filter="fade">
                                      <p:cBhvr>
                                        <p:cTn id="39" dur="500"/>
                                        <p:tgtEl>
                                          <p:spTgt spid="55"/>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childTnLst>
                          </p:cTn>
                        </p:par>
                        <p:par>
                          <p:cTn id="44" fill="hold">
                            <p:stCondLst>
                              <p:cond delay="5000"/>
                            </p:stCondLst>
                            <p:childTnLst>
                              <p:par>
                                <p:cTn id="45" presetID="22" presetClass="entr" presetSubtype="1" fill="hold" nodeType="after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wipe(up)">
                                      <p:cBhvr>
                                        <p:cTn id="4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51" grpId="0" animBg="1"/>
      <p:bldP spid="53" grpId="0" animBg="1"/>
      <p:bldP spid="55" grpId="0" animBg="1"/>
      <p:bldP spid="40" grpId="0" animBg="1"/>
      <p:bldP spid="4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8">
            <a:extLst>
              <a:ext uri="{FF2B5EF4-FFF2-40B4-BE49-F238E27FC236}">
                <a16:creationId xmlns:a16="http://schemas.microsoft.com/office/drawing/2014/main" xmlns="" id="{232E1E38-D8D8-4BB8-8F48-22AAB6D3EAA5}"/>
              </a:ext>
            </a:extLst>
          </p:cNvPr>
          <p:cNvSpPr txBox="1"/>
          <p:nvPr/>
        </p:nvSpPr>
        <p:spPr>
          <a:xfrm>
            <a:off x="3849517" y="4169688"/>
            <a:ext cx="4492966" cy="677108"/>
          </a:xfrm>
          <a:prstGeom prst="rect">
            <a:avLst/>
          </a:prstGeom>
          <a:noFill/>
          <a:ln>
            <a:noFill/>
          </a:ln>
        </p:spPr>
        <p:txBody>
          <a:bodyPr wrap="square" lIns="0" tIns="0" rIns="0" bIns="0" rtlCol="0">
            <a:spAutoFit/>
          </a:bodyPr>
          <a:lstStyle/>
          <a:p>
            <a:pPr algn="dist"/>
            <a:r>
              <a:rPr lang="zh-TW" altLang="zh-TW" sz="4400" dirty="0"/>
              <a:t>短中長期</a:t>
            </a:r>
            <a:r>
              <a:rPr lang="zh-TW" altLang="zh-TW" sz="4400" dirty="0" smtClean="0"/>
              <a:t>目標</a:t>
            </a:r>
            <a:endParaRPr lang="zh-TW" altLang="zh-TW" sz="4400" dirty="0"/>
          </a:p>
        </p:txBody>
      </p:sp>
      <p:grpSp>
        <p:nvGrpSpPr>
          <p:cNvPr id="8" name="组合 7">
            <a:extLst>
              <a:ext uri="{FF2B5EF4-FFF2-40B4-BE49-F238E27FC236}">
                <a16:creationId xmlns:a16="http://schemas.microsoft.com/office/drawing/2014/main" xmlns="" id="{7A9A8F9E-6B56-4462-A501-B49D1BB9A128}"/>
              </a:ext>
            </a:extLst>
          </p:cNvPr>
          <p:cNvGrpSpPr/>
          <p:nvPr/>
        </p:nvGrpSpPr>
        <p:grpSpPr>
          <a:xfrm>
            <a:off x="4924425" y="1610147"/>
            <a:ext cx="2343150" cy="2343150"/>
            <a:chOff x="4650157" y="1362075"/>
            <a:chExt cx="2343150" cy="2343150"/>
          </a:xfrm>
        </p:grpSpPr>
        <p:sp>
          <p:nvSpPr>
            <p:cNvPr id="4" name="椭圆 3">
              <a:extLst>
                <a:ext uri="{FF2B5EF4-FFF2-40B4-BE49-F238E27FC236}">
                  <a16:creationId xmlns:a16="http://schemas.microsoft.com/office/drawing/2014/main" xmlns="" id="{3F28E20F-6E60-4C37-9D6B-22598732C1A7}"/>
                </a:ext>
              </a:extLst>
            </p:cNvPr>
            <p:cNvSpPr/>
            <p:nvPr/>
          </p:nvSpPr>
          <p:spPr>
            <a:xfrm>
              <a:off x="4650157" y="1362075"/>
              <a:ext cx="2343150" cy="2343150"/>
            </a:xfrm>
            <a:prstGeom prst="ellipse">
              <a:avLst/>
            </a:prstGeom>
            <a:solidFill>
              <a:srgbClr val="6A6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a:extLst>
                <a:ext uri="{FF2B5EF4-FFF2-40B4-BE49-F238E27FC236}">
                  <a16:creationId xmlns:a16="http://schemas.microsoft.com/office/drawing/2014/main" xmlns="" id="{CC3F93A1-3051-4E18-B6E4-BEAD98F3FF61}"/>
                </a:ext>
              </a:extLst>
            </p:cNvPr>
            <p:cNvSpPr txBox="1"/>
            <p:nvPr/>
          </p:nvSpPr>
          <p:spPr>
            <a:xfrm>
              <a:off x="5340720" y="1810375"/>
              <a:ext cx="962024" cy="1446550"/>
            </a:xfrm>
            <a:prstGeom prst="rect">
              <a:avLst/>
            </a:prstGeom>
            <a:noFill/>
            <a:ln>
              <a:noFill/>
            </a:ln>
          </p:spPr>
          <p:txBody>
            <a:bodyPr wrap="square" rtlCol="0">
              <a:spAutoFit/>
            </a:bodyPr>
            <a:lstStyle/>
            <a:p>
              <a:pPr algn="dist"/>
              <a:r>
                <a:rPr lang="en-US" altLang="zh-CN" sz="8800" dirty="0">
                  <a:solidFill>
                    <a:schemeClr val="bg1"/>
                  </a:solidFill>
                  <a:cs typeface="+mn-ea"/>
                  <a:sym typeface="+mn-lt"/>
                </a:rPr>
                <a:t>4</a:t>
              </a:r>
              <a:endParaRPr lang="zh-CN" altLang="en-US" sz="8800" dirty="0">
                <a:solidFill>
                  <a:schemeClr val="bg1"/>
                </a:solidFill>
                <a:cs typeface="+mn-ea"/>
                <a:sym typeface="+mn-lt"/>
              </a:endParaRPr>
            </a:p>
          </p:txBody>
        </p:sp>
      </p:grpSp>
      <p:pic>
        <p:nvPicPr>
          <p:cNvPr id="10" name="图片 9" descr="图片包含 甜甜圈, 美食, 巧克力, 室内&#10;&#10;已生成极高可信度的说明">
            <a:extLst>
              <a:ext uri="{FF2B5EF4-FFF2-40B4-BE49-F238E27FC236}">
                <a16:creationId xmlns:a16="http://schemas.microsoft.com/office/drawing/2014/main" xmlns="" id="{1E204091-9054-47E4-9CDA-D6EF618405A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1" name="图片 10" descr="图片包含 柑橘, 水果&#10;&#10;已生成高可信度的说明">
            <a:extLst>
              <a:ext uri="{FF2B5EF4-FFF2-40B4-BE49-F238E27FC236}">
                <a16:creationId xmlns:a16="http://schemas.microsoft.com/office/drawing/2014/main" xmlns="" id="{98B02AAE-27BF-4A5B-82CE-249380EF9B4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2" name="图片 11">
            <a:extLst>
              <a:ext uri="{FF2B5EF4-FFF2-40B4-BE49-F238E27FC236}">
                <a16:creationId xmlns:a16="http://schemas.microsoft.com/office/drawing/2014/main" xmlns="" id="{8FD6398C-20C1-41AA-ACBC-91F6BF3578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3" name="图片 12" descr="图片包含 蛋糕, 室内, 餐桌, 巧克力&#10;&#10;已生成极高可信度的说明">
            <a:extLst>
              <a:ext uri="{FF2B5EF4-FFF2-40B4-BE49-F238E27FC236}">
                <a16:creationId xmlns:a16="http://schemas.microsoft.com/office/drawing/2014/main" xmlns="" id="{DF93EAA9-FAA9-4415-A1FD-21D33D78F78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pic>
        <p:nvPicPr>
          <p:cNvPr id="14" name="图片 13">
            <a:extLst>
              <a:ext uri="{FF2B5EF4-FFF2-40B4-BE49-F238E27FC236}">
                <a16:creationId xmlns:a16="http://schemas.microsoft.com/office/drawing/2014/main" xmlns="" id="{9208A86A-E68B-485B-93C4-647B999172CA}"/>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512" y="1584706"/>
            <a:ext cx="1456862" cy="829471"/>
          </a:xfrm>
          <a:prstGeom prst="rect">
            <a:avLst/>
          </a:prstGeom>
        </p:spPr>
      </p:pic>
      <p:pic>
        <p:nvPicPr>
          <p:cNvPr id="15" name="图片 14" descr="图片包含 植物&#10;&#10;已生成极高可信度的说明">
            <a:extLst>
              <a:ext uri="{FF2B5EF4-FFF2-40B4-BE49-F238E27FC236}">
                <a16:creationId xmlns:a16="http://schemas.microsoft.com/office/drawing/2014/main" xmlns="" id="{72C6EFC3-29C1-4101-BAEC-EA26011554B0}"/>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6" name="图片 15" descr="图片包含 美食, 香蕉, 盘子, 水果&#10;&#10;已生成极高可信度的说明">
            <a:extLst>
              <a:ext uri="{FF2B5EF4-FFF2-40B4-BE49-F238E27FC236}">
                <a16:creationId xmlns:a16="http://schemas.microsoft.com/office/drawing/2014/main" xmlns="" id="{E7269227-0BCA-4E0E-8320-08F41C0564C1}"/>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spTree>
    <p:extLst>
      <p:ext uri="{BB962C8B-B14F-4D97-AF65-F5344CB8AC3E}">
        <p14:creationId xmlns:p14="http://schemas.microsoft.com/office/powerpoint/2010/main" val="4002392002"/>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10" presetClass="entr" presetSubtype="0" fill="hold" grpId="0" nodeType="afterEffect">
                                  <p:stCondLst>
                                    <p:cond delay="0"/>
                                  </p:stCondLst>
                                  <p:iterate type="lt">
                                    <p:tmPct val="10000"/>
                                  </p:iterate>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163279" y="204722"/>
            <a:ext cx="3759009" cy="590931"/>
          </a:xfrm>
          <a:prstGeom prst="rect">
            <a:avLst/>
          </a:prstGeom>
          <a:noFill/>
        </p:spPr>
        <p:txBody>
          <a:bodyPr wrap="square" rtlCol="0">
            <a:spAutoFit/>
          </a:bodyPr>
          <a:lstStyle/>
          <a:p>
            <a:pPr algn="ctr">
              <a:lnSpc>
                <a:spcPct val="90000"/>
              </a:lnSpc>
            </a:pPr>
            <a:r>
              <a:rPr lang="zh-TW" altLang="zh-TW" sz="3600" dirty="0">
                <a:solidFill>
                  <a:srgbClr val="3F8B6F"/>
                </a:solidFill>
                <a:latin typeface="+mn-ea"/>
              </a:rPr>
              <a:t>短期</a:t>
            </a:r>
            <a:r>
              <a:rPr lang="en-US" altLang="zh-TW" sz="3600" dirty="0">
                <a:solidFill>
                  <a:srgbClr val="3F8B6F"/>
                </a:solidFill>
                <a:latin typeface="+mn-ea"/>
              </a:rPr>
              <a:t>(</a:t>
            </a:r>
            <a:r>
              <a:rPr lang="zh-TW" altLang="zh-TW" sz="3600" dirty="0">
                <a:solidFill>
                  <a:srgbClr val="3F8B6F"/>
                </a:solidFill>
                <a:latin typeface="+mn-ea"/>
              </a:rPr>
              <a:t>剛開業</a:t>
            </a:r>
            <a:r>
              <a:rPr lang="en-US" altLang="zh-TW" sz="3600" dirty="0">
                <a:solidFill>
                  <a:srgbClr val="3F8B6F"/>
                </a:solidFill>
                <a:latin typeface="+mn-ea"/>
              </a:rPr>
              <a:t>)</a:t>
            </a:r>
            <a:endParaRPr lang="en-US" sz="3600" spc="30" dirty="0">
              <a:solidFill>
                <a:srgbClr val="3F8B6F"/>
              </a:solidFill>
              <a:latin typeface="+mn-ea"/>
              <a:cs typeface="+mn-ea"/>
              <a:sym typeface="+mn-lt"/>
            </a:endParaRPr>
          </a:p>
        </p:txBody>
      </p:sp>
      <p:pic>
        <p:nvPicPr>
          <p:cNvPr id="7" name="图片 6" descr="图片包含 甜甜圈, 美食, 巧克力, 室内&#10;&#10;已生成极高可信度的说明">
            <a:extLst>
              <a:ext uri="{FF2B5EF4-FFF2-40B4-BE49-F238E27FC236}">
                <a16:creationId xmlns:a16="http://schemas.microsoft.com/office/drawing/2014/main" xmlns="" id="{F87FF3F6-985D-43CA-90E3-2015570207A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5" name="图片 14">
            <a:extLst>
              <a:ext uri="{FF2B5EF4-FFF2-40B4-BE49-F238E27FC236}">
                <a16:creationId xmlns:a16="http://schemas.microsoft.com/office/drawing/2014/main" xmlns="" id="{3277F455-8228-41BA-9D8D-3C8F1914F5AD}"/>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65977" y="1240918"/>
            <a:ext cx="1456862" cy="829471"/>
          </a:xfrm>
          <a:prstGeom prst="rect">
            <a:avLst/>
          </a:prstGeom>
        </p:spPr>
      </p:pic>
      <p:pic>
        <p:nvPicPr>
          <p:cNvPr id="16" name="图片 15" descr="图片包含 植物&#10;&#10;已生成极高可信度的说明">
            <a:extLst>
              <a:ext uri="{FF2B5EF4-FFF2-40B4-BE49-F238E27FC236}">
                <a16:creationId xmlns:a16="http://schemas.microsoft.com/office/drawing/2014/main" xmlns="" id="{508F19D9-C289-44BB-87F0-B830CA52B77E}"/>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7" name="图片 16" descr="图片包含 美食, 香蕉, 盘子, 水果&#10;&#10;已生成极高可信度的说明">
            <a:extLst>
              <a:ext uri="{FF2B5EF4-FFF2-40B4-BE49-F238E27FC236}">
                <a16:creationId xmlns:a16="http://schemas.microsoft.com/office/drawing/2014/main" xmlns="" id="{212DD77C-13F5-4425-8C7C-B76C219DEC3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sp>
        <p:nvSpPr>
          <p:cNvPr id="6" name="文字方塊 5"/>
          <p:cNvSpPr txBox="1"/>
          <p:nvPr/>
        </p:nvSpPr>
        <p:spPr>
          <a:xfrm>
            <a:off x="1235498" y="1386141"/>
            <a:ext cx="7506765" cy="5262979"/>
          </a:xfrm>
          <a:prstGeom prst="rect">
            <a:avLst/>
          </a:prstGeom>
          <a:noFill/>
        </p:spPr>
        <p:txBody>
          <a:bodyPr wrap="square" rtlCol="0">
            <a:spAutoFit/>
          </a:bodyPr>
          <a:lstStyle/>
          <a:p>
            <a:pPr marL="342900" lvl="0" indent="-342900">
              <a:buFont typeface="Wingdings" panose="05000000000000000000" pitchFamily="2" charset="2"/>
              <a:buChar char="Ø"/>
            </a:pPr>
            <a:r>
              <a:rPr lang="zh-TW" altLang="zh-TW" sz="2400" dirty="0"/>
              <a:t>注重產品品質</a:t>
            </a:r>
          </a:p>
          <a:p>
            <a:pPr eaLnBrk="0" hangingPunct="0"/>
            <a:r>
              <a:rPr lang="zh-TW" altLang="zh-TW" sz="2400" dirty="0"/>
              <a:t>因為沒有加盟品牌，所以廠商要自己找，並嚴格控管品質，在剛開業時，食物品質掌握好，才不會有食物糾紛導致開業不順，也可能因為好吃而帶來新的商機。</a:t>
            </a:r>
          </a:p>
          <a:p>
            <a:pPr marL="342900" lvl="0" indent="-342900">
              <a:buFont typeface="Wingdings" panose="05000000000000000000" pitchFamily="2" charset="2"/>
              <a:buChar char="Ø"/>
            </a:pPr>
            <a:r>
              <a:rPr lang="zh-TW" altLang="zh-TW" sz="2400" dirty="0"/>
              <a:t>多用</a:t>
            </a:r>
            <a:r>
              <a:rPr lang="en-US" altLang="zh-TW" sz="2400" dirty="0"/>
              <a:t>IG</a:t>
            </a:r>
            <a:r>
              <a:rPr lang="zh-TW" altLang="zh-TW" sz="2400" dirty="0"/>
              <a:t>和</a:t>
            </a:r>
            <a:r>
              <a:rPr lang="en-US" altLang="zh-TW" sz="2400" dirty="0"/>
              <a:t>FB</a:t>
            </a:r>
            <a:r>
              <a:rPr lang="zh-TW" altLang="zh-TW" sz="2400" dirty="0"/>
              <a:t>粉專宣傳</a:t>
            </a:r>
          </a:p>
          <a:p>
            <a:pPr eaLnBrk="0" hangingPunct="0"/>
            <a:r>
              <a:rPr lang="zh-TW" altLang="zh-TW" sz="2400" dirty="0"/>
              <a:t>多使用粉專宣傳，每天都一篇文章，可能是餐點介紹、人員介紹、食品介紹</a:t>
            </a:r>
            <a:r>
              <a:rPr lang="en-US" altLang="zh-TW" sz="2400" dirty="0"/>
              <a:t>…</a:t>
            </a:r>
            <a:r>
              <a:rPr lang="zh-TW" altLang="zh-TW" sz="2400" dirty="0"/>
              <a:t>，讓消費者知道我們在做什麼，也舉辦抽獎活動阿，讓我們跟消費者有更多的互動，也會把每一次回饋單上寫的缺點改進，並在粉專上告知，讓消費者知道我們改進的措施怎麼做。</a:t>
            </a:r>
          </a:p>
          <a:p>
            <a:pPr marL="342900" lvl="0" indent="-342900" eaLnBrk="0" hangingPunct="0">
              <a:buFont typeface="Wingdings" panose="05000000000000000000" pitchFamily="2" charset="2"/>
              <a:buChar char="Ø"/>
            </a:pPr>
            <a:r>
              <a:rPr lang="zh-TW" altLang="zh-TW" sz="2400" dirty="0"/>
              <a:t>注重員工品質</a:t>
            </a:r>
          </a:p>
          <a:p>
            <a:pPr eaLnBrk="0" hangingPunct="0"/>
            <a:r>
              <a:rPr lang="zh-TW" altLang="zh-TW" sz="2400" dirty="0"/>
              <a:t>員工一定要服儀整齊，客人如果在問問題時要耐心且專心回答，有時候態度會決定消費者要不要來第二次的原因，所以人事安排上很重要</a:t>
            </a:r>
            <a:r>
              <a:rPr lang="zh-TW" altLang="zh-TW" sz="2400" dirty="0" smtClean="0"/>
              <a:t>。</a:t>
            </a:r>
            <a:endParaRPr lang="zh-TW" altLang="zh-TW" sz="2400" dirty="0"/>
          </a:p>
        </p:txBody>
      </p:sp>
      <p:pic>
        <p:nvPicPr>
          <p:cNvPr id="1026" name="Picture 2" descr="「ig」的圖片搜尋結果"/>
          <p:cNvPicPr>
            <a:picLocks noChangeAspect="1" noChangeArrowheads="1"/>
          </p:cNvPicPr>
          <p:nvPr/>
        </p:nvPicPr>
        <p:blipFill rotWithShape="1">
          <a:blip r:embed="rId7">
            <a:extLst>
              <a:ext uri="{28A0092B-C50C-407E-A947-70E740481C1C}">
                <a14:useLocalDpi xmlns:a14="http://schemas.microsoft.com/office/drawing/2010/main" val="0"/>
              </a:ext>
            </a:extLst>
          </a:blip>
          <a:srcRect l="24779" t="9056" r="26841" b="8344"/>
          <a:stretch/>
        </p:blipFill>
        <p:spPr bwMode="auto">
          <a:xfrm>
            <a:off x="9411091" y="3963608"/>
            <a:ext cx="2551523" cy="2543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1097399"/>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163279" y="204722"/>
            <a:ext cx="3759009" cy="590931"/>
          </a:xfrm>
          <a:prstGeom prst="rect">
            <a:avLst/>
          </a:prstGeom>
          <a:noFill/>
        </p:spPr>
        <p:txBody>
          <a:bodyPr wrap="square" rtlCol="0">
            <a:spAutoFit/>
          </a:bodyPr>
          <a:lstStyle/>
          <a:p>
            <a:pPr algn="ctr">
              <a:lnSpc>
                <a:spcPct val="90000"/>
              </a:lnSpc>
            </a:pPr>
            <a:r>
              <a:rPr lang="zh-TW" altLang="en-US" sz="3600" dirty="0">
                <a:solidFill>
                  <a:srgbClr val="3F8B6F"/>
                </a:solidFill>
                <a:latin typeface="+mn-ea"/>
              </a:rPr>
              <a:t>中期</a:t>
            </a:r>
            <a:r>
              <a:rPr lang="en-US" altLang="zh-TW" sz="3600" dirty="0">
                <a:solidFill>
                  <a:srgbClr val="3F8B6F"/>
                </a:solidFill>
                <a:latin typeface="+mn-ea"/>
              </a:rPr>
              <a:t>(1</a:t>
            </a:r>
            <a:r>
              <a:rPr lang="zh-TW" altLang="en-US" sz="3600" dirty="0">
                <a:solidFill>
                  <a:srgbClr val="3F8B6F"/>
                </a:solidFill>
                <a:latin typeface="+mn-ea"/>
              </a:rPr>
              <a:t>年後</a:t>
            </a:r>
            <a:r>
              <a:rPr lang="en-US" altLang="zh-TW" sz="3600" dirty="0">
                <a:solidFill>
                  <a:srgbClr val="3F8B6F"/>
                </a:solidFill>
                <a:latin typeface="+mn-ea"/>
              </a:rPr>
              <a:t>)</a:t>
            </a:r>
            <a:endParaRPr lang="en-US" sz="3600" spc="30" dirty="0">
              <a:solidFill>
                <a:srgbClr val="3F8B6F"/>
              </a:solidFill>
              <a:latin typeface="+mn-ea"/>
              <a:cs typeface="+mn-ea"/>
              <a:sym typeface="+mn-lt"/>
            </a:endParaRPr>
          </a:p>
        </p:txBody>
      </p:sp>
      <p:pic>
        <p:nvPicPr>
          <p:cNvPr id="7" name="图片 6" descr="图片包含 甜甜圈, 美食, 巧克力, 室内&#10;&#10;已生成极高可信度的说明">
            <a:extLst>
              <a:ext uri="{FF2B5EF4-FFF2-40B4-BE49-F238E27FC236}">
                <a16:creationId xmlns:a16="http://schemas.microsoft.com/office/drawing/2014/main" xmlns="" id="{F87FF3F6-985D-43CA-90E3-2015570207A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8" name="图片 7" descr="图片包含 柑橘, 水果&#10;&#10;已生成高可信度的说明">
            <a:extLst>
              <a:ext uri="{FF2B5EF4-FFF2-40B4-BE49-F238E27FC236}">
                <a16:creationId xmlns:a16="http://schemas.microsoft.com/office/drawing/2014/main" xmlns="" id="{FF804DE8-D34A-47A9-8F5A-7CCFFF629D0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3" name="图片 12">
            <a:extLst>
              <a:ext uri="{FF2B5EF4-FFF2-40B4-BE49-F238E27FC236}">
                <a16:creationId xmlns:a16="http://schemas.microsoft.com/office/drawing/2014/main" xmlns="" id="{5FE05230-6E87-42DF-A523-05E189906617}"/>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4" name="图片 13" descr="图片包含 蛋糕, 室内, 餐桌, 巧克力&#10;&#10;已生成极高可信度的说明">
            <a:extLst>
              <a:ext uri="{FF2B5EF4-FFF2-40B4-BE49-F238E27FC236}">
                <a16:creationId xmlns:a16="http://schemas.microsoft.com/office/drawing/2014/main" xmlns="" id="{B4BEFCED-9CBB-4F63-B71C-9BFBE69D683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pic>
        <p:nvPicPr>
          <p:cNvPr id="15" name="图片 14">
            <a:extLst>
              <a:ext uri="{FF2B5EF4-FFF2-40B4-BE49-F238E27FC236}">
                <a16:creationId xmlns:a16="http://schemas.microsoft.com/office/drawing/2014/main" xmlns="" id="{3277F455-8228-41BA-9D8D-3C8F1914F5AD}"/>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65977" y="1240918"/>
            <a:ext cx="1456862" cy="829471"/>
          </a:xfrm>
          <a:prstGeom prst="rect">
            <a:avLst/>
          </a:prstGeom>
        </p:spPr>
      </p:pic>
      <p:pic>
        <p:nvPicPr>
          <p:cNvPr id="16" name="图片 15" descr="图片包含 植物&#10;&#10;已生成极高可信度的说明">
            <a:extLst>
              <a:ext uri="{FF2B5EF4-FFF2-40B4-BE49-F238E27FC236}">
                <a16:creationId xmlns:a16="http://schemas.microsoft.com/office/drawing/2014/main" xmlns="" id="{508F19D9-C289-44BB-87F0-B830CA52B77E}"/>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7" name="图片 16" descr="图片包含 美食, 香蕉, 盘子, 水果&#10;&#10;已生成极高可信度的说明">
            <a:extLst>
              <a:ext uri="{FF2B5EF4-FFF2-40B4-BE49-F238E27FC236}">
                <a16:creationId xmlns:a16="http://schemas.microsoft.com/office/drawing/2014/main" xmlns="" id="{212DD77C-13F5-4425-8C7C-B76C219DEC3E}"/>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pic>
        <p:nvPicPr>
          <p:cNvPr id="3" name="圖片版面配置區 2"/>
          <p:cNvPicPr>
            <a:picLocks noGrp="1" noChangeAspect="1"/>
          </p:cNvPicPr>
          <p:nvPr>
            <p:ph type="pic" sz="quarter" idx="19"/>
          </p:nvPr>
        </p:nvPicPr>
        <p:blipFill>
          <a:blip r:embed="rId10">
            <a:extLst>
              <a:ext uri="{28A0092B-C50C-407E-A947-70E740481C1C}">
                <a14:useLocalDpi xmlns:a14="http://schemas.microsoft.com/office/drawing/2010/main" val="0"/>
              </a:ext>
            </a:extLst>
          </a:blip>
          <a:srcRect l="24412" r="24412"/>
          <a:stretch>
            <a:fillRect/>
          </a:stretch>
        </p:blipFill>
        <p:spPr/>
      </p:pic>
      <p:sp>
        <p:nvSpPr>
          <p:cNvPr id="6" name="文字方塊 5"/>
          <p:cNvSpPr txBox="1"/>
          <p:nvPr/>
        </p:nvSpPr>
        <p:spPr>
          <a:xfrm>
            <a:off x="906375" y="1401855"/>
            <a:ext cx="5136313" cy="5262979"/>
          </a:xfrm>
          <a:prstGeom prst="rect">
            <a:avLst/>
          </a:prstGeom>
          <a:noFill/>
        </p:spPr>
        <p:txBody>
          <a:bodyPr wrap="square" rtlCol="0">
            <a:spAutoFit/>
          </a:bodyPr>
          <a:lstStyle/>
          <a:p>
            <a:pPr marL="285750" lvl="0" indent="-285750">
              <a:buFont typeface="Wingdings" panose="05000000000000000000" pitchFamily="2" charset="2"/>
              <a:buChar char="Ø"/>
            </a:pPr>
            <a:r>
              <a:rPr lang="zh-TW" altLang="zh-TW" sz="2400" dirty="0"/>
              <a:t>研發新菜單</a:t>
            </a:r>
          </a:p>
          <a:p>
            <a:r>
              <a:rPr lang="zh-TW" altLang="zh-TW" sz="2400" dirty="0"/>
              <a:t>客源都差不多定下來了，開始在粉專上面收集大家想要吃到什麼的資訊，然後把菜單上最少被點到的品項拿掉。</a:t>
            </a:r>
          </a:p>
          <a:p>
            <a:pPr marL="285750" lvl="0" indent="-285750">
              <a:buFont typeface="Wingdings" panose="05000000000000000000" pitchFamily="2" charset="2"/>
              <a:buChar char="Ø"/>
            </a:pPr>
            <a:r>
              <a:rPr lang="zh-TW" altLang="zh-TW" sz="2400" dirty="0"/>
              <a:t>內場人員進修</a:t>
            </a:r>
          </a:p>
          <a:p>
            <a:r>
              <a:rPr lang="zh-TW" altLang="zh-TW" sz="2400" dirty="0"/>
              <a:t>為了讓消費者吃到更好吃的食物，我們會給內場服務人員補貼去上課，精進自己的廚藝，然後研發出更好吃的商品。</a:t>
            </a:r>
          </a:p>
          <a:p>
            <a:pPr marL="285750" lvl="0" indent="-285750">
              <a:buFont typeface="Wingdings" panose="05000000000000000000" pitchFamily="2" charset="2"/>
              <a:buChar char="Ø"/>
            </a:pPr>
            <a:r>
              <a:rPr lang="zh-TW" altLang="zh-TW" sz="2400" dirty="0"/>
              <a:t>架設自己的網站、手機</a:t>
            </a:r>
            <a:r>
              <a:rPr lang="en-US" altLang="zh-TW" sz="2400" dirty="0"/>
              <a:t>APP</a:t>
            </a:r>
            <a:endParaRPr lang="zh-TW" altLang="zh-TW" sz="2400" dirty="0"/>
          </a:p>
          <a:p>
            <a:r>
              <a:rPr lang="zh-TW" altLang="zh-TW" sz="2400" dirty="0"/>
              <a:t>利用自己在資管系的所學，架設網站與手機</a:t>
            </a:r>
            <a:r>
              <a:rPr lang="en-US" altLang="zh-TW" sz="2400" dirty="0"/>
              <a:t>APP</a:t>
            </a:r>
            <a:r>
              <a:rPr lang="zh-TW" altLang="zh-TW" sz="2400" dirty="0"/>
              <a:t>，讓顧客開始能在線上就訂餐，並得到我們第一手的消息</a:t>
            </a:r>
            <a:r>
              <a:rPr lang="zh-TW" altLang="zh-TW" sz="2400" dirty="0" smtClean="0"/>
              <a:t>。</a:t>
            </a:r>
            <a:endParaRPr lang="zh-TW" altLang="zh-TW" sz="2400" dirty="0"/>
          </a:p>
        </p:txBody>
      </p:sp>
    </p:spTree>
    <p:extLst>
      <p:ext uri="{BB962C8B-B14F-4D97-AF65-F5344CB8AC3E}">
        <p14:creationId xmlns:p14="http://schemas.microsoft.com/office/powerpoint/2010/main" val="3265875468"/>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163279" y="204722"/>
            <a:ext cx="3759009" cy="590931"/>
          </a:xfrm>
          <a:prstGeom prst="rect">
            <a:avLst/>
          </a:prstGeom>
          <a:noFill/>
        </p:spPr>
        <p:txBody>
          <a:bodyPr wrap="square" rtlCol="0">
            <a:spAutoFit/>
          </a:bodyPr>
          <a:lstStyle/>
          <a:p>
            <a:pPr algn="ctr">
              <a:lnSpc>
                <a:spcPct val="90000"/>
              </a:lnSpc>
            </a:pPr>
            <a:r>
              <a:rPr lang="zh-TW" altLang="en-US" sz="3600" dirty="0">
                <a:solidFill>
                  <a:srgbClr val="3F8B6F"/>
                </a:solidFill>
                <a:latin typeface="+mn-ea"/>
              </a:rPr>
              <a:t>長期</a:t>
            </a:r>
            <a:r>
              <a:rPr lang="en-US" altLang="zh-TW" sz="3600" dirty="0">
                <a:solidFill>
                  <a:srgbClr val="3F8B6F"/>
                </a:solidFill>
                <a:latin typeface="+mn-ea"/>
              </a:rPr>
              <a:t>(</a:t>
            </a:r>
            <a:r>
              <a:rPr lang="zh-TW" altLang="en-US" sz="3600" dirty="0">
                <a:solidFill>
                  <a:srgbClr val="3F8B6F"/>
                </a:solidFill>
                <a:latin typeface="+mn-ea"/>
              </a:rPr>
              <a:t>未來</a:t>
            </a:r>
            <a:r>
              <a:rPr lang="en-US" altLang="zh-TW" sz="3600" dirty="0">
                <a:solidFill>
                  <a:srgbClr val="3F8B6F"/>
                </a:solidFill>
                <a:latin typeface="+mn-ea"/>
              </a:rPr>
              <a:t>)</a:t>
            </a:r>
            <a:endParaRPr lang="en-US" sz="3600" spc="30" dirty="0">
              <a:solidFill>
                <a:srgbClr val="3F8B6F"/>
              </a:solidFill>
              <a:latin typeface="+mn-ea"/>
              <a:cs typeface="+mn-ea"/>
              <a:sym typeface="+mn-lt"/>
            </a:endParaRPr>
          </a:p>
        </p:txBody>
      </p:sp>
      <p:pic>
        <p:nvPicPr>
          <p:cNvPr id="7" name="图片 6" descr="图片包含 甜甜圈, 美食, 巧克力, 室内&#10;&#10;已生成极高可信度的说明">
            <a:extLst>
              <a:ext uri="{FF2B5EF4-FFF2-40B4-BE49-F238E27FC236}">
                <a16:creationId xmlns:a16="http://schemas.microsoft.com/office/drawing/2014/main" xmlns="" id="{F87FF3F6-985D-43CA-90E3-2015570207A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5" name="图片 14">
            <a:extLst>
              <a:ext uri="{FF2B5EF4-FFF2-40B4-BE49-F238E27FC236}">
                <a16:creationId xmlns:a16="http://schemas.microsoft.com/office/drawing/2014/main" xmlns="" id="{3277F455-8228-41BA-9D8D-3C8F1914F5AD}"/>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65977" y="1240918"/>
            <a:ext cx="1456862" cy="829471"/>
          </a:xfrm>
          <a:prstGeom prst="rect">
            <a:avLst/>
          </a:prstGeom>
        </p:spPr>
      </p:pic>
      <p:pic>
        <p:nvPicPr>
          <p:cNvPr id="16" name="图片 15" descr="图片包含 植物&#10;&#10;已生成极高可信度的说明">
            <a:extLst>
              <a:ext uri="{FF2B5EF4-FFF2-40B4-BE49-F238E27FC236}">
                <a16:creationId xmlns:a16="http://schemas.microsoft.com/office/drawing/2014/main" xmlns="" id="{508F19D9-C289-44BB-87F0-B830CA52B77E}"/>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7" name="图片 16" descr="图片包含 美食, 香蕉, 盘子, 水果&#10;&#10;已生成极高可信度的说明">
            <a:extLst>
              <a:ext uri="{FF2B5EF4-FFF2-40B4-BE49-F238E27FC236}">
                <a16:creationId xmlns:a16="http://schemas.microsoft.com/office/drawing/2014/main" xmlns="" id="{212DD77C-13F5-4425-8C7C-B76C219DEC3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sp>
        <p:nvSpPr>
          <p:cNvPr id="6" name="文字方塊 5"/>
          <p:cNvSpPr txBox="1"/>
          <p:nvPr/>
        </p:nvSpPr>
        <p:spPr>
          <a:xfrm>
            <a:off x="904973" y="1875294"/>
            <a:ext cx="6240544" cy="4154984"/>
          </a:xfrm>
          <a:prstGeom prst="rect">
            <a:avLst/>
          </a:prstGeom>
          <a:noFill/>
        </p:spPr>
        <p:txBody>
          <a:bodyPr wrap="square" rtlCol="0">
            <a:spAutoFit/>
          </a:bodyPr>
          <a:lstStyle/>
          <a:p>
            <a:pPr marL="342900" lvl="0" indent="-342900">
              <a:buFont typeface="Wingdings" panose="05000000000000000000" pitchFamily="2" charset="2"/>
              <a:buChar char="Ø"/>
            </a:pPr>
            <a:r>
              <a:rPr lang="zh-TW" altLang="zh-TW" sz="2400" dirty="0"/>
              <a:t>擴大版圖，向外發展</a:t>
            </a:r>
          </a:p>
          <a:p>
            <a:r>
              <a:rPr lang="zh-TW" altLang="zh-TW" sz="2400" dirty="0"/>
              <a:t>在未來我們將在外縣市開分店，我們會採用直營加盟的方式，這種方式雖然很慢，但是做出的東西一定是有保障的，比較不會有食安的問題，慢慢擴張之於，也可以收取更多不同組群的消費者。</a:t>
            </a:r>
          </a:p>
          <a:p>
            <a:pPr marL="342900" lvl="0" indent="-342900">
              <a:buFont typeface="Wingdings" panose="05000000000000000000" pitchFamily="2" charset="2"/>
              <a:buChar char="Ø"/>
            </a:pPr>
            <a:r>
              <a:rPr lang="zh-TW" altLang="zh-TW" sz="2400" dirty="0"/>
              <a:t>開不同於早午餐的店</a:t>
            </a:r>
          </a:p>
          <a:p>
            <a:r>
              <a:rPr lang="zh-TW" altLang="zh-TW" sz="2400" dirty="0"/>
              <a:t>我們在未來可能會開只有早餐的店，讓更早起床沒空坐下來好好吃飯的上班組學生享用，吸取不同的消費者，也能賺取更多利潤</a:t>
            </a:r>
            <a:r>
              <a:rPr lang="zh-TW" altLang="zh-TW" sz="2400" dirty="0" smtClean="0"/>
              <a:t>。</a:t>
            </a:r>
            <a:endParaRPr lang="zh-TW" altLang="zh-TW" sz="2400" dirty="0"/>
          </a:p>
        </p:txBody>
      </p:sp>
      <p:pic>
        <p:nvPicPr>
          <p:cNvPr id="2050" name="Picture 2" descr="「很多人」的圖片搜尋結果"/>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06361" y="2348131"/>
            <a:ext cx="45720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5883269"/>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a:extLst>
              <a:ext uri="{FF2B5EF4-FFF2-40B4-BE49-F238E27FC236}">
                <a16:creationId xmlns="" xmlns:a16="http://schemas.microsoft.com/office/drawing/2014/main" id="{3F28E20F-6E60-4C37-9D6B-22598732C1A7}"/>
              </a:ext>
            </a:extLst>
          </p:cNvPr>
          <p:cNvSpPr/>
          <p:nvPr/>
        </p:nvSpPr>
        <p:spPr>
          <a:xfrm>
            <a:off x="4229100" y="1562100"/>
            <a:ext cx="3733800" cy="3733800"/>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a:extLst>
              <a:ext uri="{FF2B5EF4-FFF2-40B4-BE49-F238E27FC236}">
                <a16:creationId xmlns="" xmlns:a16="http://schemas.microsoft.com/office/drawing/2014/main" id="{CC3F93A1-3051-4E18-B6E4-BEAD98F3FF61}"/>
              </a:ext>
            </a:extLst>
          </p:cNvPr>
          <p:cNvSpPr txBox="1"/>
          <p:nvPr/>
        </p:nvSpPr>
        <p:spPr>
          <a:xfrm>
            <a:off x="4692323" y="3189566"/>
            <a:ext cx="2807354" cy="523220"/>
          </a:xfrm>
          <a:prstGeom prst="rect">
            <a:avLst/>
          </a:prstGeom>
          <a:noFill/>
          <a:ln>
            <a:noFill/>
          </a:ln>
        </p:spPr>
        <p:txBody>
          <a:bodyPr wrap="square" rtlCol="0">
            <a:spAutoFit/>
          </a:bodyPr>
          <a:lstStyle/>
          <a:p>
            <a:pPr algn="dist"/>
            <a:r>
              <a:rPr lang="zh-TW" altLang="en-US" sz="2800" b="1" dirty="0" smtClean="0">
                <a:solidFill>
                  <a:schemeClr val="bg1"/>
                </a:solidFill>
                <a:cs typeface="+mn-ea"/>
                <a:sym typeface="+mn-lt"/>
              </a:rPr>
              <a:t>謝</a:t>
            </a:r>
            <a:r>
              <a:rPr lang="zh-TW" altLang="en-US" sz="2800" b="1" dirty="0">
                <a:solidFill>
                  <a:schemeClr val="bg1"/>
                </a:solidFill>
                <a:cs typeface="+mn-ea"/>
                <a:sym typeface="+mn-lt"/>
              </a:rPr>
              <a:t>謝</a:t>
            </a:r>
            <a:r>
              <a:rPr lang="zh-CN" altLang="en-US" sz="2800" b="1" smtClean="0">
                <a:solidFill>
                  <a:schemeClr val="bg1"/>
                </a:solidFill>
                <a:cs typeface="+mn-ea"/>
                <a:sym typeface="+mn-lt"/>
              </a:rPr>
              <a:t>您的</a:t>
            </a:r>
            <a:r>
              <a:rPr lang="zh-TW" altLang="en-US" sz="2800" b="1">
                <a:solidFill>
                  <a:schemeClr val="bg1"/>
                </a:solidFill>
                <a:cs typeface="+mn-ea"/>
                <a:sym typeface="+mn-lt"/>
              </a:rPr>
              <a:t>聆聽</a:t>
            </a:r>
            <a:endParaRPr lang="zh-CN" altLang="en-US" sz="2800" b="1" dirty="0">
              <a:solidFill>
                <a:schemeClr val="bg1"/>
              </a:solidFill>
              <a:cs typeface="+mn-ea"/>
              <a:sym typeface="+mn-lt"/>
            </a:endParaRPr>
          </a:p>
        </p:txBody>
      </p:sp>
      <p:pic>
        <p:nvPicPr>
          <p:cNvPr id="10" name="图片 9" descr="图片包含 甜甜圈, 美食, 巧克力, 室内&#10;&#10;已生成极高可信度的说明">
            <a:extLst>
              <a:ext uri="{FF2B5EF4-FFF2-40B4-BE49-F238E27FC236}">
                <a16:creationId xmlns="" xmlns:a16="http://schemas.microsoft.com/office/drawing/2014/main" id="{1E204091-9054-47E4-9CDA-D6EF618405A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1" name="图片 10" descr="图片包含 柑橘, 水果&#10;&#10;已生成高可信度的说明">
            <a:extLst>
              <a:ext uri="{FF2B5EF4-FFF2-40B4-BE49-F238E27FC236}">
                <a16:creationId xmlns="" xmlns:a16="http://schemas.microsoft.com/office/drawing/2014/main" id="{98B02AAE-27BF-4A5B-82CE-249380EF9B4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2" name="图片 11">
            <a:extLst>
              <a:ext uri="{FF2B5EF4-FFF2-40B4-BE49-F238E27FC236}">
                <a16:creationId xmlns="" xmlns:a16="http://schemas.microsoft.com/office/drawing/2014/main" id="{8FD6398C-20C1-41AA-ACBC-91F6BF3578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3" name="图片 12" descr="图片包含 蛋糕, 室内, 餐桌, 巧克力&#10;&#10;已生成极高可信度的说明">
            <a:extLst>
              <a:ext uri="{FF2B5EF4-FFF2-40B4-BE49-F238E27FC236}">
                <a16:creationId xmlns="" xmlns:a16="http://schemas.microsoft.com/office/drawing/2014/main" id="{DF93EAA9-FAA9-4415-A1FD-21D33D78F78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pic>
        <p:nvPicPr>
          <p:cNvPr id="14" name="图片 13">
            <a:extLst>
              <a:ext uri="{FF2B5EF4-FFF2-40B4-BE49-F238E27FC236}">
                <a16:creationId xmlns="" xmlns:a16="http://schemas.microsoft.com/office/drawing/2014/main" id="{9208A86A-E68B-485B-93C4-647B999172CA}"/>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512" y="1584706"/>
            <a:ext cx="1456862" cy="829471"/>
          </a:xfrm>
          <a:prstGeom prst="rect">
            <a:avLst/>
          </a:prstGeom>
        </p:spPr>
      </p:pic>
      <p:pic>
        <p:nvPicPr>
          <p:cNvPr id="15" name="图片 14" descr="图片包含 植物&#10;&#10;已生成极高可信度的说明">
            <a:extLst>
              <a:ext uri="{FF2B5EF4-FFF2-40B4-BE49-F238E27FC236}">
                <a16:creationId xmlns="" xmlns:a16="http://schemas.microsoft.com/office/drawing/2014/main" id="{72C6EFC3-29C1-4101-BAEC-EA26011554B0}"/>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6" name="图片 15" descr="图片包含 美食, 香蕉, 盘子, 水果&#10;&#10;已生成极高可信度的说明">
            <a:extLst>
              <a:ext uri="{FF2B5EF4-FFF2-40B4-BE49-F238E27FC236}">
                <a16:creationId xmlns="" xmlns:a16="http://schemas.microsoft.com/office/drawing/2014/main" id="{E7269227-0BCA-4E0E-8320-08F41C0564C1}"/>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spTree>
    <p:extLst>
      <p:ext uri="{BB962C8B-B14F-4D97-AF65-F5344CB8AC3E}">
        <p14:creationId xmlns:p14="http://schemas.microsoft.com/office/powerpoint/2010/main" val="2845370570"/>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10" presetClass="entr" presetSubtype="0" fill="hold" grpId="0" nodeType="afterEffect">
                                  <p:stCondLst>
                                    <p:cond delay="0"/>
                                  </p:stCondLst>
                                  <p:iterate type="lt">
                                    <p:tmPct val="10000"/>
                                  </p:iterate>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包含 甜甜圈, 美食, 巧克力, 室内&#10;&#10;已生成极高可信度的说明">
            <a:extLst>
              <a:ext uri="{FF2B5EF4-FFF2-40B4-BE49-F238E27FC236}">
                <a16:creationId xmlns="" xmlns:a16="http://schemas.microsoft.com/office/drawing/2014/main" id="{CCE06A15-0F09-427F-9077-3EF92F7B21A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7611" y="321941"/>
            <a:ext cx="1331471" cy="1308514"/>
          </a:xfrm>
          <a:prstGeom prst="rect">
            <a:avLst/>
          </a:prstGeom>
        </p:spPr>
      </p:pic>
      <p:pic>
        <p:nvPicPr>
          <p:cNvPr id="13" name="图片 12">
            <a:extLst>
              <a:ext uri="{FF2B5EF4-FFF2-40B4-BE49-F238E27FC236}">
                <a16:creationId xmlns="" xmlns:a16="http://schemas.microsoft.com/office/drawing/2014/main" id="{8837B810-549E-4E05-AA42-3ECFFAA0342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flipH="1" flipV="1">
            <a:off x="9401202" y="5037218"/>
            <a:ext cx="1793925" cy="2409436"/>
          </a:xfrm>
          <a:prstGeom prst="rect">
            <a:avLst/>
          </a:prstGeom>
        </p:spPr>
      </p:pic>
      <p:pic>
        <p:nvPicPr>
          <p:cNvPr id="15" name="图片 14">
            <a:extLst>
              <a:ext uri="{FF2B5EF4-FFF2-40B4-BE49-F238E27FC236}">
                <a16:creationId xmlns="" xmlns:a16="http://schemas.microsoft.com/office/drawing/2014/main" id="{76053A5C-495A-4A4E-8BA0-29FE440B099C}"/>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306988" y="1551896"/>
            <a:ext cx="1456862" cy="829471"/>
          </a:xfrm>
          <a:prstGeom prst="rect">
            <a:avLst/>
          </a:prstGeom>
        </p:spPr>
      </p:pic>
      <p:pic>
        <p:nvPicPr>
          <p:cNvPr id="16" name="图片 15" descr="图片包含 植物&#10;&#10;已生成极高可信度的说明">
            <a:extLst>
              <a:ext uri="{FF2B5EF4-FFF2-40B4-BE49-F238E27FC236}">
                <a16:creationId xmlns="" xmlns:a16="http://schemas.microsoft.com/office/drawing/2014/main" id="{53217592-9CBE-4A5A-913C-8AA183C05B06}"/>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48797" y="-16894"/>
            <a:ext cx="911495" cy="993092"/>
          </a:xfrm>
          <a:prstGeom prst="rect">
            <a:avLst/>
          </a:prstGeom>
        </p:spPr>
      </p:pic>
      <p:pic>
        <p:nvPicPr>
          <p:cNvPr id="17" name="图片 16" descr="图片包含 美食, 香蕉, 盘子, 水果&#10;&#10;已生成极高可信度的说明">
            <a:extLst>
              <a:ext uri="{FF2B5EF4-FFF2-40B4-BE49-F238E27FC236}">
                <a16:creationId xmlns="" xmlns:a16="http://schemas.microsoft.com/office/drawing/2014/main" id="{EABAD2AF-09BA-420F-A3E0-CDCB71C14737}"/>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rot="5400000">
            <a:off x="1719619" y="-807408"/>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5147868" y="321941"/>
            <a:ext cx="2046714" cy="646331"/>
          </a:xfrm>
          <a:prstGeom prst="rect">
            <a:avLst/>
          </a:prstGeom>
          <a:noFill/>
        </p:spPr>
        <p:txBody>
          <a:bodyPr wrap="none" rtlCol="0">
            <a:spAutoFit/>
          </a:bodyPr>
          <a:lstStyle/>
          <a:p>
            <a:pPr algn="ctr"/>
            <a:r>
              <a:rPr lang="zh-TW" altLang="en-US" sz="3600" spc="30" dirty="0" smtClean="0">
                <a:solidFill>
                  <a:srgbClr val="3F8B6F"/>
                </a:solidFill>
                <a:cs typeface="+mn-ea"/>
              </a:rPr>
              <a:t>店的</a:t>
            </a:r>
            <a:r>
              <a:rPr lang="zh-TW" altLang="en-US" sz="3600" spc="30" dirty="0">
                <a:solidFill>
                  <a:srgbClr val="3F8B6F"/>
                </a:solidFill>
                <a:cs typeface="+mn-ea"/>
              </a:rPr>
              <a:t>位置</a:t>
            </a:r>
          </a:p>
        </p:txBody>
      </p:sp>
      <p:pic>
        <p:nvPicPr>
          <p:cNvPr id="4" name="圖片 3"/>
          <p:cNvPicPr>
            <a:picLocks noChangeAspect="1"/>
          </p:cNvPicPr>
          <p:nvPr/>
        </p:nvPicPr>
        <p:blipFill rotWithShape="1">
          <a:blip r:embed="rId8"/>
          <a:srcRect t="14476" b="5461"/>
          <a:stretch/>
        </p:blipFill>
        <p:spPr>
          <a:xfrm>
            <a:off x="1263860" y="1266224"/>
            <a:ext cx="9814731" cy="5040047"/>
          </a:xfrm>
          <a:prstGeom prst="rect">
            <a:avLst/>
          </a:prstGeom>
        </p:spPr>
      </p:pic>
      <p:pic>
        <p:nvPicPr>
          <p:cNvPr id="14" name="图片 13" descr="图片包含 蛋糕, 室内, 餐桌, 巧克力&#10;&#10;已生成极高可信度的说明">
            <a:extLst>
              <a:ext uri="{FF2B5EF4-FFF2-40B4-BE49-F238E27FC236}">
                <a16:creationId xmlns="" xmlns:a16="http://schemas.microsoft.com/office/drawing/2014/main" id="{2E6E7C3E-1158-445F-ADC9-3ACDF08D9DF1}"/>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10188580" y="5216890"/>
            <a:ext cx="2071033" cy="2178762"/>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FDB3CF0B-2FD3-4EC8-91A3-57CA60FE6966}"/>
              </a:ext>
            </a:extLst>
          </p:cNvPr>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rot="5400000">
            <a:off x="8604138" y="5989388"/>
            <a:ext cx="837360" cy="1318841"/>
          </a:xfrm>
          <a:prstGeom prst="rect">
            <a:avLst/>
          </a:prstGeom>
        </p:spPr>
      </p:pic>
    </p:spTree>
    <p:extLst>
      <p:ext uri="{BB962C8B-B14F-4D97-AF65-F5344CB8AC3E}">
        <p14:creationId xmlns:p14="http://schemas.microsoft.com/office/powerpoint/2010/main" val="3542358572"/>
      </p:ext>
    </p:extLst>
  </p:cSld>
  <p:clrMapOvr>
    <a:masterClrMapping/>
  </p:clrMapOvr>
  <p:transition spd="slow">
    <p:wheel spokes="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Shape 8"/>
          <p:cNvSpPr/>
          <p:nvPr/>
        </p:nvSpPr>
        <p:spPr>
          <a:xfrm>
            <a:off x="6134103" y="1"/>
            <a:ext cx="6069620" cy="6165003"/>
          </a:xfrm>
          <a:custGeom>
            <a:avLst/>
            <a:gdLst>
              <a:gd name="connsiteX0" fmla="*/ 1073587 w 6069620"/>
              <a:gd name="connsiteY0" fmla="*/ 0 h 6165003"/>
              <a:gd name="connsiteX1" fmla="*/ 1559127 w 6069620"/>
              <a:gd name="connsiteY1" fmla="*/ 0 h 6165003"/>
              <a:gd name="connsiteX2" fmla="*/ 1048253 w 6069620"/>
              <a:gd name="connsiteY2" fmla="*/ 510874 h 6165003"/>
              <a:gd name="connsiteX3" fmla="*/ 1048253 w 6069620"/>
              <a:gd name="connsiteY3" fmla="*/ 3703933 h 6165003"/>
              <a:gd name="connsiteX4" fmla="*/ 2461070 w 6069620"/>
              <a:gd name="connsiteY4" fmla="*/ 5116750 h 6165003"/>
              <a:gd name="connsiteX5" fmla="*/ 5654129 w 6069620"/>
              <a:gd name="connsiteY5" fmla="*/ 5116750 h 6165003"/>
              <a:gd name="connsiteX6" fmla="*/ 6069620 w 6069620"/>
              <a:gd name="connsiteY6" fmla="*/ 4701258 h 6165003"/>
              <a:gd name="connsiteX7" fmla="*/ 6069620 w 6069620"/>
              <a:gd name="connsiteY7" fmla="*/ 5186799 h 6165003"/>
              <a:gd name="connsiteX8" fmla="*/ 5822433 w 6069620"/>
              <a:gd name="connsiteY8" fmla="*/ 5433986 h 6165003"/>
              <a:gd name="connsiteX9" fmla="*/ 2292769 w 6069620"/>
              <a:gd name="connsiteY9" fmla="*/ 5433986 h 6165003"/>
              <a:gd name="connsiteX10" fmla="*/ 731016 w 6069620"/>
              <a:gd name="connsiteY10" fmla="*/ 3872234 h 6165003"/>
              <a:gd name="connsiteX11" fmla="*/ 731016 w 6069620"/>
              <a:gd name="connsiteY11" fmla="*/ 342571 h 6165003"/>
              <a:gd name="connsiteX12" fmla="*/ 1073587 w 6069620"/>
              <a:gd name="connsiteY12" fmla="*/ 0 h 616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69620" h="6165003">
                <a:moveTo>
                  <a:pt x="1073587" y="0"/>
                </a:moveTo>
                <a:lnTo>
                  <a:pt x="1559127" y="0"/>
                </a:lnTo>
                <a:lnTo>
                  <a:pt x="1048253" y="510874"/>
                </a:lnTo>
                <a:cubicBezTo>
                  <a:pt x="166514" y="1392613"/>
                  <a:pt x="166514" y="2822194"/>
                  <a:pt x="1048253" y="3703933"/>
                </a:cubicBezTo>
                <a:lnTo>
                  <a:pt x="2461070" y="5116750"/>
                </a:lnTo>
                <a:cubicBezTo>
                  <a:pt x="3342809" y="5998489"/>
                  <a:pt x="4772391" y="5998489"/>
                  <a:pt x="5654129" y="5116750"/>
                </a:cubicBezTo>
                <a:lnTo>
                  <a:pt x="6069620" y="4701258"/>
                </a:lnTo>
                <a:lnTo>
                  <a:pt x="6069620" y="5186799"/>
                </a:lnTo>
                <a:lnTo>
                  <a:pt x="5822433" y="5433986"/>
                </a:lnTo>
                <a:cubicBezTo>
                  <a:pt x="4847743" y="6408676"/>
                  <a:pt x="3267459" y="6408676"/>
                  <a:pt x="2292769" y="5433986"/>
                </a:cubicBezTo>
                <a:lnTo>
                  <a:pt x="731016" y="3872234"/>
                </a:lnTo>
                <a:cubicBezTo>
                  <a:pt x="-243673" y="2897545"/>
                  <a:pt x="-243673" y="1317260"/>
                  <a:pt x="731016" y="342571"/>
                </a:cubicBezTo>
                <a:lnTo>
                  <a:pt x="1073587"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cs typeface="+mn-ea"/>
              <a:sym typeface="+mn-lt"/>
            </a:endParaRPr>
          </a:p>
        </p:txBody>
      </p:sp>
      <p:sp>
        <p:nvSpPr>
          <p:cNvPr id="8" name="TextBox 7"/>
          <p:cNvSpPr txBox="1"/>
          <p:nvPr/>
        </p:nvSpPr>
        <p:spPr>
          <a:xfrm>
            <a:off x="1212864" y="1914832"/>
            <a:ext cx="3759009" cy="590931"/>
          </a:xfrm>
          <a:prstGeom prst="rect">
            <a:avLst/>
          </a:prstGeom>
          <a:noFill/>
        </p:spPr>
        <p:txBody>
          <a:bodyPr wrap="square" rtlCol="0">
            <a:spAutoFit/>
          </a:bodyPr>
          <a:lstStyle/>
          <a:p>
            <a:pPr algn="ctr">
              <a:lnSpc>
                <a:spcPct val="90000"/>
              </a:lnSpc>
            </a:pPr>
            <a:r>
              <a:rPr lang="zh-TW" altLang="en-US" sz="3600" spc="30" dirty="0" smtClean="0">
                <a:solidFill>
                  <a:srgbClr val="3F8B6F"/>
                </a:solidFill>
                <a:cs typeface="+mn-ea"/>
                <a:sym typeface="+mn-lt"/>
              </a:rPr>
              <a:t>創業起</a:t>
            </a:r>
            <a:r>
              <a:rPr lang="zh-TW" altLang="en-US" sz="3600" spc="30" dirty="0">
                <a:solidFill>
                  <a:srgbClr val="3F8B6F"/>
                </a:solidFill>
                <a:cs typeface="+mn-ea"/>
                <a:sym typeface="+mn-lt"/>
              </a:rPr>
              <a:t>因</a:t>
            </a:r>
            <a:endParaRPr lang="en-US" sz="3600" spc="30" dirty="0">
              <a:solidFill>
                <a:srgbClr val="3F8B6F"/>
              </a:solidFill>
              <a:cs typeface="+mn-ea"/>
              <a:sym typeface="+mn-lt"/>
            </a:endParaRPr>
          </a:p>
        </p:txBody>
      </p:sp>
      <p:sp>
        <p:nvSpPr>
          <p:cNvPr id="14" name="TextBox 13"/>
          <p:cNvSpPr txBox="1"/>
          <p:nvPr/>
        </p:nvSpPr>
        <p:spPr>
          <a:xfrm>
            <a:off x="817854" y="2504401"/>
            <a:ext cx="4842282" cy="2677656"/>
          </a:xfrm>
          <a:prstGeom prst="rect">
            <a:avLst/>
          </a:prstGeom>
          <a:noFill/>
        </p:spPr>
        <p:txBody>
          <a:bodyPr wrap="square" rtlCol="0">
            <a:spAutoFit/>
          </a:bodyPr>
          <a:lstStyle/>
          <a:p>
            <a:pPr lvl="0">
              <a:lnSpc>
                <a:spcPct val="140000"/>
              </a:lnSpc>
              <a:defRPr/>
            </a:pPr>
            <a:r>
              <a:rPr lang="zh-TW" altLang="en-US" sz="2400" dirty="0">
                <a:solidFill>
                  <a:schemeClr val="tx2"/>
                </a:solidFill>
                <a:cs typeface="+mn-ea"/>
                <a:sym typeface="+mn-lt"/>
              </a:rPr>
              <a:t>近年來消費者較晚享用早餐，有許多早餐店為配合這些消費者的作息，而改變原有的營業模式，現在早午餐已成為流行的風潮，也出現</a:t>
            </a:r>
            <a:r>
              <a:rPr lang="zh-TW" altLang="en-US" sz="2400" dirty="0" smtClean="0">
                <a:solidFill>
                  <a:schemeClr val="tx2"/>
                </a:solidFill>
                <a:cs typeface="+mn-ea"/>
                <a:sym typeface="+mn-lt"/>
              </a:rPr>
              <a:t>了一個</a:t>
            </a:r>
            <a:r>
              <a:rPr lang="zh-TW" altLang="en-US" sz="2400" dirty="0">
                <a:solidFill>
                  <a:schemeClr val="tx2"/>
                </a:solidFill>
                <a:cs typeface="+mn-ea"/>
                <a:sym typeface="+mn-lt"/>
              </a:rPr>
              <a:t>新的市場可供</a:t>
            </a:r>
            <a:r>
              <a:rPr lang="zh-TW" altLang="en-US" sz="2400" dirty="0" smtClean="0">
                <a:solidFill>
                  <a:schemeClr val="tx2"/>
                </a:solidFill>
                <a:cs typeface="+mn-ea"/>
                <a:sym typeface="+mn-lt"/>
              </a:rPr>
              <a:t>投資。</a:t>
            </a:r>
            <a:endParaRPr lang="zh-TW" altLang="en-US" sz="2400" dirty="0">
              <a:solidFill>
                <a:schemeClr val="tx2"/>
              </a:solidFill>
              <a:cs typeface="+mn-ea"/>
              <a:sym typeface="+mn-lt"/>
            </a:endParaRPr>
          </a:p>
        </p:txBody>
      </p:sp>
      <p:cxnSp>
        <p:nvCxnSpPr>
          <p:cNvPr id="15" name="Straight Connector 14"/>
          <p:cNvCxnSpPr>
            <a:cxnSpLocks/>
          </p:cNvCxnSpPr>
          <p:nvPr/>
        </p:nvCxnSpPr>
        <p:spPr>
          <a:xfrm>
            <a:off x="1272106" y="5372523"/>
            <a:ext cx="598830" cy="0"/>
          </a:xfrm>
          <a:prstGeom prst="line">
            <a:avLst/>
          </a:prstGeom>
          <a:ln w="38100">
            <a:solidFill>
              <a:srgbClr val="3F8B6F"/>
            </a:solidFill>
          </a:ln>
        </p:spPr>
        <p:style>
          <a:lnRef idx="1">
            <a:schemeClr val="accent1"/>
          </a:lnRef>
          <a:fillRef idx="0">
            <a:schemeClr val="accent1"/>
          </a:fillRef>
          <a:effectRef idx="0">
            <a:schemeClr val="accent1"/>
          </a:effectRef>
          <a:fontRef idx="minor">
            <a:schemeClr val="tx1"/>
          </a:fontRef>
        </p:style>
      </p:cxnSp>
      <p:pic>
        <p:nvPicPr>
          <p:cNvPr id="11" name="图片 10" descr="图片包含 甜甜圈, 美食, 巧克力, 室内&#10;&#10;已生成极高可信度的说明">
            <a:extLst>
              <a:ext uri="{FF2B5EF4-FFF2-40B4-BE49-F238E27FC236}">
                <a16:creationId xmlns="" xmlns:a16="http://schemas.microsoft.com/office/drawing/2014/main" id="{0CB93178-0A36-45B9-A928-BEF2345BED0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49609" y="223784"/>
            <a:ext cx="1331471" cy="1308514"/>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1D8F6E50-6D0E-4CEF-95E5-E24BF4626B1F}"/>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222140" y="5891231"/>
            <a:ext cx="837360" cy="1318841"/>
          </a:xfrm>
          <a:prstGeom prst="rect">
            <a:avLst/>
          </a:prstGeom>
        </p:spPr>
      </p:pic>
      <p:pic>
        <p:nvPicPr>
          <p:cNvPr id="16" name="图片 15" descr="图片包含 蛋糕, 室内, 餐桌, 巧克力&#10;&#10;已生成极高可信度的说明">
            <a:extLst>
              <a:ext uri="{FF2B5EF4-FFF2-40B4-BE49-F238E27FC236}">
                <a16:creationId xmlns="" xmlns:a16="http://schemas.microsoft.com/office/drawing/2014/main" id="{97768175-2321-4D31-9F3A-98E491A14169}"/>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9806582" y="5118733"/>
            <a:ext cx="2071033" cy="2178762"/>
          </a:xfrm>
          <a:prstGeom prst="rect">
            <a:avLst/>
          </a:prstGeom>
        </p:spPr>
      </p:pic>
      <p:pic>
        <p:nvPicPr>
          <p:cNvPr id="17" name="图片 16">
            <a:extLst>
              <a:ext uri="{FF2B5EF4-FFF2-40B4-BE49-F238E27FC236}">
                <a16:creationId xmlns="" xmlns:a16="http://schemas.microsoft.com/office/drawing/2014/main" id="{E59AB858-548D-483E-9E45-47FBE7AA354C}"/>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84148" y="1715149"/>
            <a:ext cx="1456862" cy="829471"/>
          </a:xfrm>
          <a:prstGeom prst="rect">
            <a:avLst/>
          </a:prstGeom>
        </p:spPr>
      </p:pic>
      <p:pic>
        <p:nvPicPr>
          <p:cNvPr id="18" name="图片 17" descr="图片包含 植物&#10;&#10;已生成极高可信度的说明">
            <a:extLst>
              <a:ext uri="{FF2B5EF4-FFF2-40B4-BE49-F238E27FC236}">
                <a16:creationId xmlns="" xmlns:a16="http://schemas.microsoft.com/office/drawing/2014/main" id="{C8B4AA91-7486-46C3-B0F9-E9C2838FC90C}"/>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456171" y="134086"/>
            <a:ext cx="911495" cy="993092"/>
          </a:xfrm>
          <a:prstGeom prst="rect">
            <a:avLst/>
          </a:prstGeom>
        </p:spPr>
      </p:pic>
      <p:pic>
        <p:nvPicPr>
          <p:cNvPr id="19" name="图片 18" descr="图片包含 美食, 香蕉, 盘子, 水果&#10;&#10;已生成极高可信度的说明">
            <a:extLst>
              <a:ext uri="{FF2B5EF4-FFF2-40B4-BE49-F238E27FC236}">
                <a16:creationId xmlns="" xmlns:a16="http://schemas.microsoft.com/office/drawing/2014/main" id="{3F79CCDC-33EC-49A7-92C7-FF561C0942AF}"/>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rot="5400000">
            <a:off x="1337621" y="-905565"/>
            <a:ext cx="1871650" cy="3072393"/>
          </a:xfrm>
          <a:prstGeom prst="rect">
            <a:avLst/>
          </a:prstGeom>
          <a:effectLst>
            <a:outerShdw blurRad="330200" dist="50800" dir="5400000" sx="102000" sy="102000" algn="ctr" rotWithShape="0">
              <a:srgbClr val="000000">
                <a:alpha val="41000"/>
              </a:srgbClr>
            </a:outerShdw>
          </a:effectLst>
        </p:spPr>
      </p:pic>
      <p:pic>
        <p:nvPicPr>
          <p:cNvPr id="3" name="圖片版面配置區 2"/>
          <p:cNvPicPr>
            <a:picLocks noGrp="1" noChangeAspect="1"/>
          </p:cNvPicPr>
          <p:nvPr>
            <p:ph type="pic" sz="quarter" idx="17"/>
          </p:nvPr>
        </p:nvPicPr>
        <p:blipFill rotWithShape="1">
          <a:blip r:embed="rId9">
            <a:extLst>
              <a:ext uri="{28A0092B-C50C-407E-A947-70E740481C1C}">
                <a14:useLocalDpi xmlns:a14="http://schemas.microsoft.com/office/drawing/2010/main" val="0"/>
              </a:ext>
            </a:extLst>
          </a:blip>
          <a:srcRect l="11782" r="11782" b="7272"/>
          <a:stretch/>
        </p:blipFill>
        <p:spPr>
          <a:xfrm>
            <a:off x="6872499" y="1"/>
            <a:ext cx="5331224" cy="5426605"/>
          </a:xfrm>
        </p:spPr>
      </p:pic>
    </p:spTree>
    <p:extLst>
      <p:ext uri="{BB962C8B-B14F-4D97-AF65-F5344CB8AC3E}">
        <p14:creationId xmlns:p14="http://schemas.microsoft.com/office/powerpoint/2010/main" val="527999642"/>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650"/>
                            </p:stCondLst>
                            <p:childTnLst>
                              <p:par>
                                <p:cTn id="9" presetID="22" presetClass="entr" presetSubtype="8" fill="hold" grpId="0" nodeType="after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animEffect transition="in" filter="wipe(left)">
                                      <p:cBhvr>
                                        <p:cTn id="11" dur="500"/>
                                        <p:tgtEl>
                                          <p:spTgt spid="14">
                                            <p:txEl>
                                              <p:pRg st="0" end="0"/>
                                            </p:txEl>
                                          </p:spTgt>
                                        </p:tgtEl>
                                      </p:cBhvr>
                                    </p:animEffect>
                                  </p:childTnLst>
                                </p:cTn>
                              </p:par>
                            </p:childTnLst>
                          </p:cTn>
                        </p:par>
                        <p:par>
                          <p:cTn id="12" fill="hold">
                            <p:stCondLst>
                              <p:cond delay="1150"/>
                            </p:stCondLst>
                            <p:childTnLst>
                              <p:par>
                                <p:cTn id="13" presetID="10" presetClass="entr" presetSubtype="0"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Shape 8"/>
          <p:cNvSpPr/>
          <p:nvPr/>
        </p:nvSpPr>
        <p:spPr>
          <a:xfrm>
            <a:off x="6134103" y="1"/>
            <a:ext cx="6069620" cy="6165003"/>
          </a:xfrm>
          <a:custGeom>
            <a:avLst/>
            <a:gdLst>
              <a:gd name="connsiteX0" fmla="*/ 1073587 w 6069620"/>
              <a:gd name="connsiteY0" fmla="*/ 0 h 6165003"/>
              <a:gd name="connsiteX1" fmla="*/ 1559127 w 6069620"/>
              <a:gd name="connsiteY1" fmla="*/ 0 h 6165003"/>
              <a:gd name="connsiteX2" fmla="*/ 1048253 w 6069620"/>
              <a:gd name="connsiteY2" fmla="*/ 510874 h 6165003"/>
              <a:gd name="connsiteX3" fmla="*/ 1048253 w 6069620"/>
              <a:gd name="connsiteY3" fmla="*/ 3703933 h 6165003"/>
              <a:gd name="connsiteX4" fmla="*/ 2461070 w 6069620"/>
              <a:gd name="connsiteY4" fmla="*/ 5116750 h 6165003"/>
              <a:gd name="connsiteX5" fmla="*/ 5654129 w 6069620"/>
              <a:gd name="connsiteY5" fmla="*/ 5116750 h 6165003"/>
              <a:gd name="connsiteX6" fmla="*/ 6069620 w 6069620"/>
              <a:gd name="connsiteY6" fmla="*/ 4701258 h 6165003"/>
              <a:gd name="connsiteX7" fmla="*/ 6069620 w 6069620"/>
              <a:gd name="connsiteY7" fmla="*/ 5186799 h 6165003"/>
              <a:gd name="connsiteX8" fmla="*/ 5822433 w 6069620"/>
              <a:gd name="connsiteY8" fmla="*/ 5433986 h 6165003"/>
              <a:gd name="connsiteX9" fmla="*/ 2292769 w 6069620"/>
              <a:gd name="connsiteY9" fmla="*/ 5433986 h 6165003"/>
              <a:gd name="connsiteX10" fmla="*/ 731016 w 6069620"/>
              <a:gd name="connsiteY10" fmla="*/ 3872234 h 6165003"/>
              <a:gd name="connsiteX11" fmla="*/ 731016 w 6069620"/>
              <a:gd name="connsiteY11" fmla="*/ 342571 h 6165003"/>
              <a:gd name="connsiteX12" fmla="*/ 1073587 w 6069620"/>
              <a:gd name="connsiteY12" fmla="*/ 0 h 616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69620" h="6165003">
                <a:moveTo>
                  <a:pt x="1073587" y="0"/>
                </a:moveTo>
                <a:lnTo>
                  <a:pt x="1559127" y="0"/>
                </a:lnTo>
                <a:lnTo>
                  <a:pt x="1048253" y="510874"/>
                </a:lnTo>
                <a:cubicBezTo>
                  <a:pt x="166514" y="1392613"/>
                  <a:pt x="166514" y="2822194"/>
                  <a:pt x="1048253" y="3703933"/>
                </a:cubicBezTo>
                <a:lnTo>
                  <a:pt x="2461070" y="5116750"/>
                </a:lnTo>
                <a:cubicBezTo>
                  <a:pt x="3342809" y="5998489"/>
                  <a:pt x="4772391" y="5998489"/>
                  <a:pt x="5654129" y="5116750"/>
                </a:cubicBezTo>
                <a:lnTo>
                  <a:pt x="6069620" y="4701258"/>
                </a:lnTo>
                <a:lnTo>
                  <a:pt x="6069620" y="5186799"/>
                </a:lnTo>
                <a:lnTo>
                  <a:pt x="5822433" y="5433986"/>
                </a:lnTo>
                <a:cubicBezTo>
                  <a:pt x="4847743" y="6408676"/>
                  <a:pt x="3267459" y="6408676"/>
                  <a:pt x="2292769" y="5433986"/>
                </a:cubicBezTo>
                <a:lnTo>
                  <a:pt x="731016" y="3872234"/>
                </a:lnTo>
                <a:cubicBezTo>
                  <a:pt x="-243673" y="2897545"/>
                  <a:pt x="-243673" y="1317260"/>
                  <a:pt x="731016" y="342571"/>
                </a:cubicBezTo>
                <a:lnTo>
                  <a:pt x="1073587"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cs typeface="+mn-ea"/>
              <a:sym typeface="+mn-lt"/>
            </a:endParaRPr>
          </a:p>
        </p:txBody>
      </p:sp>
      <p:cxnSp>
        <p:nvCxnSpPr>
          <p:cNvPr id="15" name="Straight Connector 14"/>
          <p:cNvCxnSpPr>
            <a:cxnSpLocks/>
          </p:cNvCxnSpPr>
          <p:nvPr/>
        </p:nvCxnSpPr>
        <p:spPr>
          <a:xfrm>
            <a:off x="1272106" y="5372523"/>
            <a:ext cx="598830" cy="0"/>
          </a:xfrm>
          <a:prstGeom prst="line">
            <a:avLst/>
          </a:prstGeom>
          <a:ln w="38100">
            <a:solidFill>
              <a:srgbClr val="3F8B6F"/>
            </a:solidFill>
          </a:ln>
        </p:spPr>
        <p:style>
          <a:lnRef idx="1">
            <a:schemeClr val="accent1"/>
          </a:lnRef>
          <a:fillRef idx="0">
            <a:schemeClr val="accent1"/>
          </a:fillRef>
          <a:effectRef idx="0">
            <a:schemeClr val="accent1"/>
          </a:effectRef>
          <a:fontRef idx="minor">
            <a:schemeClr val="tx1"/>
          </a:fontRef>
        </p:style>
      </p:cxnSp>
      <p:pic>
        <p:nvPicPr>
          <p:cNvPr id="11" name="图片 10" descr="图片包含 甜甜圈, 美食, 巧克力, 室内&#10;&#10;已生成极高可信度的说明">
            <a:extLst>
              <a:ext uri="{FF2B5EF4-FFF2-40B4-BE49-F238E27FC236}">
                <a16:creationId xmlns="" xmlns:a16="http://schemas.microsoft.com/office/drawing/2014/main" id="{0CB93178-0A36-45B9-A928-BEF2345BED0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49609" y="223784"/>
            <a:ext cx="1331471" cy="1308514"/>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1D8F6E50-6D0E-4CEF-95E5-E24BF4626B1F}"/>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222140" y="5891231"/>
            <a:ext cx="837360" cy="1318841"/>
          </a:xfrm>
          <a:prstGeom prst="rect">
            <a:avLst/>
          </a:prstGeom>
        </p:spPr>
      </p:pic>
      <p:pic>
        <p:nvPicPr>
          <p:cNvPr id="16" name="图片 15" descr="图片包含 蛋糕, 室内, 餐桌, 巧克力&#10;&#10;已生成极高可信度的说明">
            <a:extLst>
              <a:ext uri="{FF2B5EF4-FFF2-40B4-BE49-F238E27FC236}">
                <a16:creationId xmlns="" xmlns:a16="http://schemas.microsoft.com/office/drawing/2014/main" id="{97768175-2321-4D31-9F3A-98E491A14169}"/>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9806582" y="5118733"/>
            <a:ext cx="2071033" cy="2178762"/>
          </a:xfrm>
          <a:prstGeom prst="rect">
            <a:avLst/>
          </a:prstGeom>
        </p:spPr>
      </p:pic>
      <p:pic>
        <p:nvPicPr>
          <p:cNvPr id="17" name="图片 16">
            <a:extLst>
              <a:ext uri="{FF2B5EF4-FFF2-40B4-BE49-F238E27FC236}">
                <a16:creationId xmlns="" xmlns:a16="http://schemas.microsoft.com/office/drawing/2014/main" id="{E59AB858-548D-483E-9E45-47FBE7AA354C}"/>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84148" y="1715149"/>
            <a:ext cx="1456862" cy="829471"/>
          </a:xfrm>
          <a:prstGeom prst="rect">
            <a:avLst/>
          </a:prstGeom>
        </p:spPr>
      </p:pic>
      <p:pic>
        <p:nvPicPr>
          <p:cNvPr id="18" name="图片 17" descr="图片包含 植物&#10;&#10;已生成极高可信度的说明">
            <a:extLst>
              <a:ext uri="{FF2B5EF4-FFF2-40B4-BE49-F238E27FC236}">
                <a16:creationId xmlns="" xmlns:a16="http://schemas.microsoft.com/office/drawing/2014/main" id="{C8B4AA91-7486-46C3-B0F9-E9C2838FC90C}"/>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456171" y="134086"/>
            <a:ext cx="911495" cy="993092"/>
          </a:xfrm>
          <a:prstGeom prst="rect">
            <a:avLst/>
          </a:prstGeom>
        </p:spPr>
      </p:pic>
      <p:pic>
        <p:nvPicPr>
          <p:cNvPr id="19" name="图片 18" descr="图片包含 美食, 香蕉, 盘子, 水果&#10;&#10;已生成极高可信度的说明">
            <a:extLst>
              <a:ext uri="{FF2B5EF4-FFF2-40B4-BE49-F238E27FC236}">
                <a16:creationId xmlns="" xmlns:a16="http://schemas.microsoft.com/office/drawing/2014/main" id="{3F79CCDC-33EC-49A7-92C7-FF561C0942AF}"/>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rot="5400000">
            <a:off x="1337621" y="-905565"/>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2416284" y="1525005"/>
            <a:ext cx="2131755" cy="646331"/>
          </a:xfrm>
          <a:prstGeom prst="rect">
            <a:avLst/>
          </a:prstGeom>
          <a:noFill/>
        </p:spPr>
        <p:txBody>
          <a:bodyPr wrap="square" rtlCol="0">
            <a:spAutoFit/>
          </a:bodyPr>
          <a:lstStyle/>
          <a:p>
            <a:r>
              <a:rPr lang="zh-TW" altLang="en-US" sz="3600" spc="30" dirty="0" smtClean="0">
                <a:solidFill>
                  <a:srgbClr val="499894"/>
                </a:solidFill>
                <a:cs typeface="+mn-ea"/>
                <a:sym typeface="+mn-lt"/>
              </a:rPr>
              <a:t>開店動機</a:t>
            </a:r>
            <a:endParaRPr lang="zh-TW" altLang="en-US" dirty="0">
              <a:solidFill>
                <a:srgbClr val="499894"/>
              </a:solidFill>
            </a:endParaRPr>
          </a:p>
        </p:txBody>
      </p:sp>
      <p:sp>
        <p:nvSpPr>
          <p:cNvPr id="6" name="文字方塊 5"/>
          <p:cNvSpPr txBox="1"/>
          <p:nvPr/>
        </p:nvSpPr>
        <p:spPr>
          <a:xfrm>
            <a:off x="715750" y="2129883"/>
            <a:ext cx="5418353" cy="3194721"/>
          </a:xfrm>
          <a:prstGeom prst="rect">
            <a:avLst/>
          </a:prstGeom>
          <a:noFill/>
        </p:spPr>
        <p:txBody>
          <a:bodyPr wrap="square" rtlCol="0">
            <a:spAutoFit/>
          </a:bodyPr>
          <a:lstStyle/>
          <a:p>
            <a:pPr lvl="0">
              <a:lnSpc>
                <a:spcPct val="140000"/>
              </a:lnSpc>
              <a:defRPr/>
            </a:pPr>
            <a:r>
              <a:rPr lang="zh-TW" altLang="en-US" sz="2400" dirty="0">
                <a:solidFill>
                  <a:srgbClr val="44546A"/>
                </a:solidFill>
                <a:cs typeface="+mn-ea"/>
                <a:sym typeface="+mn-lt"/>
              </a:rPr>
              <a:t>俗話說：一日之計在於晨，吃早餐是很重要的，但是，隨著經濟發展迅速， 人們的生活也更加的繁忙，所以早午餐在台灣變得越來越普遍，我們希望能夠讓每一位客人都能夠在一天剛開始就能得到滿足且能保持快樂的</a:t>
            </a:r>
            <a:r>
              <a:rPr lang="zh-TW" altLang="en-US" sz="2400" dirty="0" smtClean="0">
                <a:solidFill>
                  <a:srgbClr val="44546A"/>
                </a:solidFill>
                <a:cs typeface="+mn-ea"/>
                <a:sym typeface="+mn-lt"/>
              </a:rPr>
              <a:t>心情</a:t>
            </a:r>
            <a:endParaRPr lang="zh-TW" altLang="en-US" sz="2400" dirty="0">
              <a:solidFill>
                <a:srgbClr val="44546A"/>
              </a:solidFill>
              <a:cs typeface="+mn-ea"/>
              <a:sym typeface="+mn-lt"/>
            </a:endParaRPr>
          </a:p>
        </p:txBody>
      </p:sp>
      <p:pic>
        <p:nvPicPr>
          <p:cNvPr id="8" name="圖片版面配置區 7"/>
          <p:cNvPicPr>
            <a:picLocks noGrp="1" noChangeAspect="1"/>
          </p:cNvPicPr>
          <p:nvPr>
            <p:ph type="pic" sz="quarter" idx="17"/>
          </p:nvPr>
        </p:nvPicPr>
        <p:blipFill>
          <a:blip r:embed="rId9">
            <a:extLst>
              <a:ext uri="{28A0092B-C50C-407E-A947-70E740481C1C}">
                <a14:useLocalDpi xmlns:a14="http://schemas.microsoft.com/office/drawing/2010/main" val="0"/>
              </a:ext>
            </a:extLst>
          </a:blip>
          <a:srcRect l="22346" r="22346"/>
          <a:stretch>
            <a:fillRect/>
          </a:stretch>
        </p:blipFill>
        <p:spPr/>
      </p:pic>
    </p:spTree>
    <p:extLst>
      <p:ext uri="{BB962C8B-B14F-4D97-AF65-F5344CB8AC3E}">
        <p14:creationId xmlns:p14="http://schemas.microsoft.com/office/powerpoint/2010/main" val="305880941"/>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Shape 8"/>
          <p:cNvSpPr/>
          <p:nvPr/>
        </p:nvSpPr>
        <p:spPr>
          <a:xfrm>
            <a:off x="6134103" y="1"/>
            <a:ext cx="6069620" cy="6165003"/>
          </a:xfrm>
          <a:custGeom>
            <a:avLst/>
            <a:gdLst>
              <a:gd name="connsiteX0" fmla="*/ 1073587 w 6069620"/>
              <a:gd name="connsiteY0" fmla="*/ 0 h 6165003"/>
              <a:gd name="connsiteX1" fmla="*/ 1559127 w 6069620"/>
              <a:gd name="connsiteY1" fmla="*/ 0 h 6165003"/>
              <a:gd name="connsiteX2" fmla="*/ 1048253 w 6069620"/>
              <a:gd name="connsiteY2" fmla="*/ 510874 h 6165003"/>
              <a:gd name="connsiteX3" fmla="*/ 1048253 w 6069620"/>
              <a:gd name="connsiteY3" fmla="*/ 3703933 h 6165003"/>
              <a:gd name="connsiteX4" fmla="*/ 2461070 w 6069620"/>
              <a:gd name="connsiteY4" fmla="*/ 5116750 h 6165003"/>
              <a:gd name="connsiteX5" fmla="*/ 5654129 w 6069620"/>
              <a:gd name="connsiteY5" fmla="*/ 5116750 h 6165003"/>
              <a:gd name="connsiteX6" fmla="*/ 6069620 w 6069620"/>
              <a:gd name="connsiteY6" fmla="*/ 4701258 h 6165003"/>
              <a:gd name="connsiteX7" fmla="*/ 6069620 w 6069620"/>
              <a:gd name="connsiteY7" fmla="*/ 5186799 h 6165003"/>
              <a:gd name="connsiteX8" fmla="*/ 5822433 w 6069620"/>
              <a:gd name="connsiteY8" fmla="*/ 5433986 h 6165003"/>
              <a:gd name="connsiteX9" fmla="*/ 2292769 w 6069620"/>
              <a:gd name="connsiteY9" fmla="*/ 5433986 h 6165003"/>
              <a:gd name="connsiteX10" fmla="*/ 731016 w 6069620"/>
              <a:gd name="connsiteY10" fmla="*/ 3872234 h 6165003"/>
              <a:gd name="connsiteX11" fmla="*/ 731016 w 6069620"/>
              <a:gd name="connsiteY11" fmla="*/ 342571 h 6165003"/>
              <a:gd name="connsiteX12" fmla="*/ 1073587 w 6069620"/>
              <a:gd name="connsiteY12" fmla="*/ 0 h 616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69620" h="6165003">
                <a:moveTo>
                  <a:pt x="1073587" y="0"/>
                </a:moveTo>
                <a:lnTo>
                  <a:pt x="1559127" y="0"/>
                </a:lnTo>
                <a:lnTo>
                  <a:pt x="1048253" y="510874"/>
                </a:lnTo>
                <a:cubicBezTo>
                  <a:pt x="166514" y="1392613"/>
                  <a:pt x="166514" y="2822194"/>
                  <a:pt x="1048253" y="3703933"/>
                </a:cubicBezTo>
                <a:lnTo>
                  <a:pt x="2461070" y="5116750"/>
                </a:lnTo>
                <a:cubicBezTo>
                  <a:pt x="3342809" y="5998489"/>
                  <a:pt x="4772391" y="5998489"/>
                  <a:pt x="5654129" y="5116750"/>
                </a:cubicBezTo>
                <a:lnTo>
                  <a:pt x="6069620" y="4701258"/>
                </a:lnTo>
                <a:lnTo>
                  <a:pt x="6069620" y="5186799"/>
                </a:lnTo>
                <a:lnTo>
                  <a:pt x="5822433" y="5433986"/>
                </a:lnTo>
                <a:cubicBezTo>
                  <a:pt x="4847743" y="6408676"/>
                  <a:pt x="3267459" y="6408676"/>
                  <a:pt x="2292769" y="5433986"/>
                </a:cubicBezTo>
                <a:lnTo>
                  <a:pt x="731016" y="3872234"/>
                </a:lnTo>
                <a:cubicBezTo>
                  <a:pt x="-243673" y="2897545"/>
                  <a:pt x="-243673" y="1317260"/>
                  <a:pt x="731016" y="342571"/>
                </a:cubicBezTo>
                <a:lnTo>
                  <a:pt x="1073587"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cs typeface="+mn-ea"/>
              <a:sym typeface="+mn-lt"/>
            </a:endParaRPr>
          </a:p>
        </p:txBody>
      </p:sp>
      <p:cxnSp>
        <p:nvCxnSpPr>
          <p:cNvPr id="15" name="Straight Connector 14"/>
          <p:cNvCxnSpPr>
            <a:cxnSpLocks/>
          </p:cNvCxnSpPr>
          <p:nvPr/>
        </p:nvCxnSpPr>
        <p:spPr>
          <a:xfrm>
            <a:off x="1272106" y="5372523"/>
            <a:ext cx="598830" cy="0"/>
          </a:xfrm>
          <a:prstGeom prst="line">
            <a:avLst/>
          </a:prstGeom>
          <a:ln w="38100">
            <a:solidFill>
              <a:srgbClr val="3F8B6F"/>
            </a:solidFill>
          </a:ln>
        </p:spPr>
        <p:style>
          <a:lnRef idx="1">
            <a:schemeClr val="accent1"/>
          </a:lnRef>
          <a:fillRef idx="0">
            <a:schemeClr val="accent1"/>
          </a:fillRef>
          <a:effectRef idx="0">
            <a:schemeClr val="accent1"/>
          </a:effectRef>
          <a:fontRef idx="minor">
            <a:schemeClr val="tx1"/>
          </a:fontRef>
        </p:style>
      </p:cxnSp>
      <p:pic>
        <p:nvPicPr>
          <p:cNvPr id="11" name="图片 10" descr="图片包含 甜甜圈, 美食, 巧克力, 室内&#10;&#10;已生成极高可信度的说明">
            <a:extLst>
              <a:ext uri="{FF2B5EF4-FFF2-40B4-BE49-F238E27FC236}">
                <a16:creationId xmlns="" xmlns:a16="http://schemas.microsoft.com/office/drawing/2014/main" id="{0CB93178-0A36-45B9-A928-BEF2345BED0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49609" y="223784"/>
            <a:ext cx="1331471" cy="1308514"/>
          </a:xfrm>
          <a:prstGeom prst="rect">
            <a:avLst/>
          </a:prstGeom>
        </p:spPr>
      </p:pic>
      <p:pic>
        <p:nvPicPr>
          <p:cNvPr id="12" name="图片 11" descr="图片包含 柑橘, 水果&#10;&#10;已生成高可信度的说明">
            <a:extLst>
              <a:ext uri="{FF2B5EF4-FFF2-40B4-BE49-F238E27FC236}">
                <a16:creationId xmlns="" xmlns:a16="http://schemas.microsoft.com/office/drawing/2014/main" id="{1D8F6E50-6D0E-4CEF-95E5-E24BF4626B1F}"/>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222140" y="5891231"/>
            <a:ext cx="837360" cy="1318841"/>
          </a:xfrm>
          <a:prstGeom prst="rect">
            <a:avLst/>
          </a:prstGeom>
        </p:spPr>
      </p:pic>
      <p:pic>
        <p:nvPicPr>
          <p:cNvPr id="16" name="图片 15" descr="图片包含 蛋糕, 室内, 餐桌, 巧克力&#10;&#10;已生成极高可信度的说明">
            <a:extLst>
              <a:ext uri="{FF2B5EF4-FFF2-40B4-BE49-F238E27FC236}">
                <a16:creationId xmlns="" xmlns:a16="http://schemas.microsoft.com/office/drawing/2014/main" id="{97768175-2321-4D31-9F3A-98E491A14169}"/>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9806582" y="5118733"/>
            <a:ext cx="2071033" cy="2178762"/>
          </a:xfrm>
          <a:prstGeom prst="rect">
            <a:avLst/>
          </a:prstGeom>
        </p:spPr>
      </p:pic>
      <p:pic>
        <p:nvPicPr>
          <p:cNvPr id="17" name="图片 16">
            <a:extLst>
              <a:ext uri="{FF2B5EF4-FFF2-40B4-BE49-F238E27FC236}">
                <a16:creationId xmlns="" xmlns:a16="http://schemas.microsoft.com/office/drawing/2014/main" id="{E59AB858-548D-483E-9E45-47FBE7AA354C}"/>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84148" y="1715149"/>
            <a:ext cx="1456862" cy="829471"/>
          </a:xfrm>
          <a:prstGeom prst="rect">
            <a:avLst/>
          </a:prstGeom>
        </p:spPr>
      </p:pic>
      <p:pic>
        <p:nvPicPr>
          <p:cNvPr id="18" name="图片 17" descr="图片包含 植物&#10;&#10;已生成极高可信度的说明">
            <a:extLst>
              <a:ext uri="{FF2B5EF4-FFF2-40B4-BE49-F238E27FC236}">
                <a16:creationId xmlns="" xmlns:a16="http://schemas.microsoft.com/office/drawing/2014/main" id="{C8B4AA91-7486-46C3-B0F9-E9C2838FC90C}"/>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456171" y="134086"/>
            <a:ext cx="911495" cy="993092"/>
          </a:xfrm>
          <a:prstGeom prst="rect">
            <a:avLst/>
          </a:prstGeom>
        </p:spPr>
      </p:pic>
      <p:pic>
        <p:nvPicPr>
          <p:cNvPr id="19" name="图片 18" descr="图片包含 美食, 香蕉, 盘子, 水果&#10;&#10;已生成极高可信度的说明">
            <a:extLst>
              <a:ext uri="{FF2B5EF4-FFF2-40B4-BE49-F238E27FC236}">
                <a16:creationId xmlns="" xmlns:a16="http://schemas.microsoft.com/office/drawing/2014/main" id="{3F79CCDC-33EC-49A7-92C7-FF561C0942AF}"/>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rot="5400000">
            <a:off x="1337621" y="-905565"/>
            <a:ext cx="1871650" cy="3072393"/>
          </a:xfrm>
          <a:prstGeom prst="rect">
            <a:avLst/>
          </a:prstGeom>
          <a:effectLst>
            <a:outerShdw blurRad="330200" dist="50800" dir="5400000" sx="102000" sy="102000" algn="ctr" rotWithShape="0">
              <a:srgbClr val="000000">
                <a:alpha val="41000"/>
              </a:srgbClr>
            </a:outerShdw>
          </a:effectLst>
        </p:spPr>
      </p:pic>
      <p:sp>
        <p:nvSpPr>
          <p:cNvPr id="3" name="文字方塊 2"/>
          <p:cNvSpPr txBox="1"/>
          <p:nvPr/>
        </p:nvSpPr>
        <p:spPr>
          <a:xfrm>
            <a:off x="2359048" y="1532298"/>
            <a:ext cx="2131755" cy="646331"/>
          </a:xfrm>
          <a:prstGeom prst="rect">
            <a:avLst/>
          </a:prstGeom>
          <a:noFill/>
        </p:spPr>
        <p:txBody>
          <a:bodyPr wrap="square" rtlCol="0">
            <a:spAutoFit/>
          </a:bodyPr>
          <a:lstStyle/>
          <a:p>
            <a:pPr algn="ctr"/>
            <a:r>
              <a:rPr lang="zh-TW" altLang="en-US" sz="3600" spc="30" dirty="0" smtClean="0">
                <a:solidFill>
                  <a:srgbClr val="3F8B6F"/>
                </a:solidFill>
                <a:cs typeface="+mn-ea"/>
                <a:sym typeface="+mn-lt"/>
              </a:rPr>
              <a:t>特</a:t>
            </a:r>
            <a:r>
              <a:rPr lang="zh-TW" altLang="en-US" sz="3600" spc="30" dirty="0">
                <a:solidFill>
                  <a:srgbClr val="3F8B6F"/>
                </a:solidFill>
                <a:cs typeface="+mn-ea"/>
                <a:sym typeface="+mn-lt"/>
              </a:rPr>
              <a:t>色</a:t>
            </a:r>
            <a:endParaRPr lang="zh-TW" altLang="en-US" dirty="0">
              <a:solidFill>
                <a:srgbClr val="3F8B6F"/>
              </a:solidFill>
            </a:endParaRPr>
          </a:p>
        </p:txBody>
      </p:sp>
      <p:sp>
        <p:nvSpPr>
          <p:cNvPr id="6" name="文字方塊 5"/>
          <p:cNvSpPr txBox="1"/>
          <p:nvPr/>
        </p:nvSpPr>
        <p:spPr>
          <a:xfrm>
            <a:off x="715750" y="2129883"/>
            <a:ext cx="5418353" cy="3144964"/>
          </a:xfrm>
          <a:prstGeom prst="rect">
            <a:avLst/>
          </a:prstGeom>
          <a:noFill/>
        </p:spPr>
        <p:txBody>
          <a:bodyPr wrap="square" rtlCol="0">
            <a:spAutoFit/>
          </a:bodyPr>
          <a:lstStyle/>
          <a:p>
            <a:pPr lvl="0">
              <a:lnSpc>
                <a:spcPct val="140000"/>
              </a:lnSpc>
              <a:defRPr/>
            </a:pPr>
            <a:r>
              <a:rPr lang="zh-TW" altLang="en-US" sz="2400" dirty="0">
                <a:solidFill>
                  <a:srgbClr val="44546A"/>
                </a:solidFill>
                <a:cs typeface="+mn-ea"/>
                <a:sym typeface="+mn-lt"/>
              </a:rPr>
              <a:t>我們將穿著土撥鼠的特製工作服，店內布置成土撥鼠的家</a:t>
            </a:r>
            <a:r>
              <a:rPr lang="zh-TW" altLang="en-US" sz="2400" dirty="0" smtClean="0">
                <a:solidFill>
                  <a:srgbClr val="44546A"/>
                </a:solidFill>
                <a:cs typeface="+mn-ea"/>
                <a:sym typeface="+mn-lt"/>
              </a:rPr>
              <a:t>，菜單</a:t>
            </a:r>
            <a:r>
              <a:rPr lang="zh-TW" altLang="en-US" sz="2400" dirty="0">
                <a:solidFill>
                  <a:srgbClr val="44546A"/>
                </a:solidFill>
                <a:cs typeface="+mn-ea"/>
                <a:sym typeface="+mn-lt"/>
              </a:rPr>
              <a:t>部分也精心設計，土撥鼠主要是素食為主，因此我們的蔬菜類肯定不能馬乎，綠色的青菜，吸引注重健康的客人也願意在此停留一個早晨的</a:t>
            </a:r>
            <a:r>
              <a:rPr lang="zh-TW" altLang="en-US" sz="2400" dirty="0" smtClean="0">
                <a:solidFill>
                  <a:srgbClr val="44546A"/>
                </a:solidFill>
                <a:cs typeface="+mn-ea"/>
                <a:sym typeface="+mn-lt"/>
              </a:rPr>
              <a:t>時光</a:t>
            </a:r>
            <a:endParaRPr lang="zh-TW" altLang="en-US" sz="2400" dirty="0">
              <a:solidFill>
                <a:srgbClr val="44546A"/>
              </a:solidFill>
              <a:cs typeface="+mn-ea"/>
              <a:sym typeface="+mn-lt"/>
            </a:endParaRPr>
          </a:p>
        </p:txBody>
      </p:sp>
      <p:pic>
        <p:nvPicPr>
          <p:cNvPr id="5" name="圖片版面配置區 4"/>
          <p:cNvPicPr>
            <a:picLocks noGrp="1" noChangeAspect="1"/>
          </p:cNvPicPr>
          <p:nvPr>
            <p:ph type="pic" sz="quarter" idx="17"/>
          </p:nvPr>
        </p:nvPicPr>
        <p:blipFill>
          <a:blip r:embed="rId9">
            <a:extLst>
              <a:ext uri="{28A0092B-C50C-407E-A947-70E740481C1C}">
                <a14:useLocalDpi xmlns:a14="http://schemas.microsoft.com/office/drawing/2010/main" val="0"/>
              </a:ext>
            </a:extLst>
          </a:blip>
          <a:srcRect l="24146" r="24146"/>
          <a:stretch>
            <a:fillRect/>
          </a:stretch>
        </p:blipFill>
        <p:spPr/>
      </p:pic>
    </p:spTree>
    <p:extLst>
      <p:ext uri="{BB962C8B-B14F-4D97-AF65-F5344CB8AC3E}">
        <p14:creationId xmlns:p14="http://schemas.microsoft.com/office/powerpoint/2010/main" val="2315206949"/>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8">
            <a:extLst>
              <a:ext uri="{FF2B5EF4-FFF2-40B4-BE49-F238E27FC236}">
                <a16:creationId xmlns:a16="http://schemas.microsoft.com/office/drawing/2014/main" xmlns="" id="{232E1E38-D8D8-4BB8-8F48-22AAB6D3EAA5}"/>
              </a:ext>
            </a:extLst>
          </p:cNvPr>
          <p:cNvSpPr txBox="1"/>
          <p:nvPr/>
        </p:nvSpPr>
        <p:spPr>
          <a:xfrm>
            <a:off x="3849517" y="4169688"/>
            <a:ext cx="4492966" cy="677108"/>
          </a:xfrm>
          <a:prstGeom prst="rect">
            <a:avLst/>
          </a:prstGeom>
          <a:noFill/>
          <a:ln>
            <a:noFill/>
          </a:ln>
        </p:spPr>
        <p:txBody>
          <a:bodyPr wrap="square" lIns="0" tIns="0" rIns="0" bIns="0" rtlCol="0">
            <a:spAutoFit/>
          </a:bodyPr>
          <a:lstStyle/>
          <a:p>
            <a:pPr algn="dist"/>
            <a:r>
              <a:rPr lang="zh-TW" altLang="en-US" sz="4400" dirty="0" smtClean="0">
                <a:solidFill>
                  <a:srgbClr val="404040"/>
                </a:solidFill>
                <a:cs typeface="+mn-ea"/>
                <a:sym typeface="+mn-lt"/>
              </a:rPr>
              <a:t>組織</a:t>
            </a:r>
            <a:r>
              <a:rPr lang="zh-TW" altLang="en-US" sz="4400" dirty="0">
                <a:solidFill>
                  <a:srgbClr val="404040"/>
                </a:solidFill>
                <a:cs typeface="+mn-ea"/>
                <a:sym typeface="+mn-lt"/>
              </a:rPr>
              <a:t>介紹</a:t>
            </a:r>
            <a:endParaRPr lang="en-GB" altLang="zh-CN" sz="4400" dirty="0">
              <a:solidFill>
                <a:srgbClr val="404040"/>
              </a:solidFill>
              <a:cs typeface="+mn-ea"/>
              <a:sym typeface="+mn-lt"/>
            </a:endParaRPr>
          </a:p>
        </p:txBody>
      </p:sp>
      <p:sp>
        <p:nvSpPr>
          <p:cNvPr id="6" name="TextBox 49">
            <a:extLst>
              <a:ext uri="{FF2B5EF4-FFF2-40B4-BE49-F238E27FC236}">
                <a16:creationId xmlns:a16="http://schemas.microsoft.com/office/drawing/2014/main" xmlns="" id="{C4B65E16-EC6B-4BE3-BC2D-DA47AE49C2B5}"/>
              </a:ext>
            </a:extLst>
          </p:cNvPr>
          <p:cNvSpPr txBox="1"/>
          <p:nvPr/>
        </p:nvSpPr>
        <p:spPr>
          <a:xfrm>
            <a:off x="4210928" y="5063187"/>
            <a:ext cx="3770145" cy="184666"/>
          </a:xfrm>
          <a:prstGeom prst="rect">
            <a:avLst/>
          </a:prstGeom>
          <a:noFill/>
          <a:ln>
            <a:noFill/>
          </a:ln>
        </p:spPr>
        <p:txBody>
          <a:bodyPr wrap="square" lIns="0" tIns="0" rIns="0" bIns="0" rtlCol="0">
            <a:spAutoFit/>
          </a:bodyPr>
          <a:lstStyle/>
          <a:p>
            <a:pPr algn="dist" eaLnBrk="0" hangingPunct="0"/>
            <a:r>
              <a:rPr lang="zh-CN" altLang="en-US" sz="1200" dirty="0">
                <a:solidFill>
                  <a:srgbClr val="54534D"/>
                </a:solidFill>
                <a:cs typeface="+mn-ea"/>
                <a:sym typeface="+mn-lt"/>
              </a:rPr>
              <a:t>请替换文字内容，点击添加相关标题文字</a:t>
            </a:r>
          </a:p>
        </p:txBody>
      </p:sp>
      <p:grpSp>
        <p:nvGrpSpPr>
          <p:cNvPr id="8" name="组合 7">
            <a:extLst>
              <a:ext uri="{FF2B5EF4-FFF2-40B4-BE49-F238E27FC236}">
                <a16:creationId xmlns:a16="http://schemas.microsoft.com/office/drawing/2014/main" xmlns="" id="{7A9A8F9E-6B56-4462-A501-B49D1BB9A128}"/>
              </a:ext>
            </a:extLst>
          </p:cNvPr>
          <p:cNvGrpSpPr/>
          <p:nvPr/>
        </p:nvGrpSpPr>
        <p:grpSpPr>
          <a:xfrm>
            <a:off x="4924425" y="1610147"/>
            <a:ext cx="2343150" cy="2343150"/>
            <a:chOff x="4650157" y="1362075"/>
            <a:chExt cx="2343150" cy="2343150"/>
          </a:xfrm>
        </p:grpSpPr>
        <p:sp>
          <p:nvSpPr>
            <p:cNvPr id="4" name="椭圆 3">
              <a:extLst>
                <a:ext uri="{FF2B5EF4-FFF2-40B4-BE49-F238E27FC236}">
                  <a16:creationId xmlns:a16="http://schemas.microsoft.com/office/drawing/2014/main" xmlns="" id="{3F28E20F-6E60-4C37-9D6B-22598732C1A7}"/>
                </a:ext>
              </a:extLst>
            </p:cNvPr>
            <p:cNvSpPr/>
            <p:nvPr/>
          </p:nvSpPr>
          <p:spPr>
            <a:xfrm>
              <a:off x="4650157" y="1362075"/>
              <a:ext cx="2343150" cy="2343150"/>
            </a:xfrm>
            <a:prstGeom prst="ellipse">
              <a:avLst/>
            </a:prstGeom>
            <a:solidFill>
              <a:srgbClr val="6A6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a:extLst>
                <a:ext uri="{FF2B5EF4-FFF2-40B4-BE49-F238E27FC236}">
                  <a16:creationId xmlns:a16="http://schemas.microsoft.com/office/drawing/2014/main" xmlns="" id="{CC3F93A1-3051-4E18-B6E4-BEAD98F3FF61}"/>
                </a:ext>
              </a:extLst>
            </p:cNvPr>
            <p:cNvSpPr txBox="1"/>
            <p:nvPr/>
          </p:nvSpPr>
          <p:spPr>
            <a:xfrm>
              <a:off x="5340720" y="1810375"/>
              <a:ext cx="962024" cy="1446550"/>
            </a:xfrm>
            <a:prstGeom prst="rect">
              <a:avLst/>
            </a:prstGeom>
            <a:noFill/>
            <a:ln>
              <a:noFill/>
            </a:ln>
          </p:spPr>
          <p:txBody>
            <a:bodyPr wrap="square" rtlCol="0">
              <a:spAutoFit/>
            </a:bodyPr>
            <a:lstStyle/>
            <a:p>
              <a:pPr algn="dist"/>
              <a:r>
                <a:rPr lang="en-US" altLang="zh-CN" sz="8800" dirty="0">
                  <a:solidFill>
                    <a:schemeClr val="bg1"/>
                  </a:solidFill>
                  <a:cs typeface="+mn-ea"/>
                  <a:sym typeface="+mn-lt"/>
                </a:rPr>
                <a:t>2</a:t>
              </a:r>
              <a:endParaRPr lang="zh-CN" altLang="en-US" sz="8800" dirty="0">
                <a:solidFill>
                  <a:schemeClr val="bg1"/>
                </a:solidFill>
                <a:cs typeface="+mn-ea"/>
                <a:sym typeface="+mn-lt"/>
              </a:endParaRPr>
            </a:p>
          </p:txBody>
        </p:sp>
      </p:grpSp>
      <p:pic>
        <p:nvPicPr>
          <p:cNvPr id="10" name="图片 9" descr="图片包含 甜甜圈, 美食, 巧克力, 室内&#10;&#10;已生成极高可信度的说明">
            <a:extLst>
              <a:ext uri="{FF2B5EF4-FFF2-40B4-BE49-F238E27FC236}">
                <a16:creationId xmlns:a16="http://schemas.microsoft.com/office/drawing/2014/main" xmlns="" id="{1E204091-9054-47E4-9CDA-D6EF618405A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1" name="图片 10" descr="图片包含 柑橘, 水果&#10;&#10;已生成高可信度的说明">
            <a:extLst>
              <a:ext uri="{FF2B5EF4-FFF2-40B4-BE49-F238E27FC236}">
                <a16:creationId xmlns:a16="http://schemas.microsoft.com/office/drawing/2014/main" xmlns="" id="{98B02AAE-27BF-4A5B-82CE-249380EF9B4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2" name="图片 11">
            <a:extLst>
              <a:ext uri="{FF2B5EF4-FFF2-40B4-BE49-F238E27FC236}">
                <a16:creationId xmlns:a16="http://schemas.microsoft.com/office/drawing/2014/main" xmlns="" id="{8FD6398C-20C1-41AA-ACBC-91F6BF3578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3" name="图片 12" descr="图片包含 蛋糕, 室内, 餐桌, 巧克力&#10;&#10;已生成极高可信度的说明">
            <a:extLst>
              <a:ext uri="{FF2B5EF4-FFF2-40B4-BE49-F238E27FC236}">
                <a16:creationId xmlns:a16="http://schemas.microsoft.com/office/drawing/2014/main" xmlns="" id="{DF93EAA9-FAA9-4415-A1FD-21D33D78F78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pic>
        <p:nvPicPr>
          <p:cNvPr id="14" name="图片 13">
            <a:extLst>
              <a:ext uri="{FF2B5EF4-FFF2-40B4-BE49-F238E27FC236}">
                <a16:creationId xmlns:a16="http://schemas.microsoft.com/office/drawing/2014/main" xmlns="" id="{9208A86A-E68B-485B-93C4-647B999172CA}"/>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512" y="1584706"/>
            <a:ext cx="1456862" cy="829471"/>
          </a:xfrm>
          <a:prstGeom prst="rect">
            <a:avLst/>
          </a:prstGeom>
        </p:spPr>
      </p:pic>
      <p:pic>
        <p:nvPicPr>
          <p:cNvPr id="15" name="图片 14" descr="图片包含 植物&#10;&#10;已生成极高可信度的说明">
            <a:extLst>
              <a:ext uri="{FF2B5EF4-FFF2-40B4-BE49-F238E27FC236}">
                <a16:creationId xmlns:a16="http://schemas.microsoft.com/office/drawing/2014/main" xmlns="" id="{72C6EFC3-29C1-4101-BAEC-EA26011554B0}"/>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6" name="图片 15" descr="图片包含 美食, 香蕉, 盘子, 水果&#10;&#10;已生成极高可信度的说明">
            <a:extLst>
              <a:ext uri="{FF2B5EF4-FFF2-40B4-BE49-F238E27FC236}">
                <a16:creationId xmlns:a16="http://schemas.microsoft.com/office/drawing/2014/main" xmlns="" id="{E7269227-0BCA-4E0E-8320-08F41C0564C1}"/>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spTree>
    <p:extLst>
      <p:ext uri="{BB962C8B-B14F-4D97-AF65-F5344CB8AC3E}">
        <p14:creationId xmlns:p14="http://schemas.microsoft.com/office/powerpoint/2010/main" val="547669789"/>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10" presetClass="entr" presetSubtype="0" fill="hold" grpId="0" nodeType="afterEffect">
                                  <p:stCondLst>
                                    <p:cond delay="0"/>
                                  </p:stCondLst>
                                  <p:iterate type="lt">
                                    <p:tmPct val="10000"/>
                                  </p:iterate>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115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3854002" y="439109"/>
            <a:ext cx="4071230" cy="590931"/>
          </a:xfrm>
          <a:prstGeom prst="rect">
            <a:avLst/>
          </a:prstGeom>
          <a:noFill/>
        </p:spPr>
        <p:txBody>
          <a:bodyPr wrap="square" rtlCol="0">
            <a:spAutoFit/>
          </a:bodyPr>
          <a:lstStyle/>
          <a:p>
            <a:pPr>
              <a:lnSpc>
                <a:spcPct val="90000"/>
              </a:lnSpc>
            </a:pPr>
            <a:r>
              <a:rPr lang="zh-CN" altLang="en-US" sz="3600" spc="30" dirty="0" smtClean="0">
                <a:solidFill>
                  <a:srgbClr val="3F8B6F"/>
                </a:solidFill>
                <a:cs typeface="+mn-ea"/>
                <a:sym typeface="+mn-lt"/>
              </a:rPr>
              <a:t>我</a:t>
            </a:r>
            <a:r>
              <a:rPr lang="zh-TW" altLang="en-US" sz="3600" spc="30" dirty="0" smtClean="0">
                <a:solidFill>
                  <a:srgbClr val="3F8B6F"/>
                </a:solidFill>
                <a:cs typeface="+mn-ea"/>
                <a:sym typeface="+mn-lt"/>
              </a:rPr>
              <a:t>們</a:t>
            </a:r>
            <a:r>
              <a:rPr lang="zh-CN" altLang="en-US" sz="3600" spc="30" dirty="0" smtClean="0">
                <a:solidFill>
                  <a:srgbClr val="3F8B6F"/>
                </a:solidFill>
                <a:cs typeface="+mn-ea"/>
                <a:sym typeface="+mn-lt"/>
              </a:rPr>
              <a:t>的</a:t>
            </a:r>
            <a:r>
              <a:rPr lang="zh-TW" altLang="en-US" sz="3600" spc="30" dirty="0" smtClean="0">
                <a:solidFill>
                  <a:srgbClr val="3F8B6F"/>
                </a:solidFill>
                <a:cs typeface="+mn-ea"/>
                <a:sym typeface="+mn-lt"/>
              </a:rPr>
              <a:t>組織結構圖</a:t>
            </a:r>
            <a:endParaRPr lang="en-US" sz="3600" spc="30" dirty="0">
              <a:solidFill>
                <a:srgbClr val="3F8B6F"/>
              </a:solidFill>
              <a:cs typeface="+mn-ea"/>
              <a:sym typeface="+mn-lt"/>
            </a:endParaRPr>
          </a:p>
        </p:txBody>
      </p:sp>
      <p:pic>
        <p:nvPicPr>
          <p:cNvPr id="13" name="图片 12" descr="图片包含 柑橘, 水果&#10;&#10;已生成高可信度的说明">
            <a:extLst>
              <a:ext uri="{FF2B5EF4-FFF2-40B4-BE49-F238E27FC236}">
                <a16:creationId xmlns="" xmlns:a16="http://schemas.microsoft.com/office/drawing/2014/main" id="{4DABAF46-5D7D-43A9-BE7A-4BF4C6403E70}"/>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5" name="图片 14">
            <a:extLst>
              <a:ext uri="{FF2B5EF4-FFF2-40B4-BE49-F238E27FC236}">
                <a16:creationId xmlns="" xmlns:a16="http://schemas.microsoft.com/office/drawing/2014/main" id="{873CAEF9-DE97-4BD9-9B4C-56A13D868D16}"/>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6" name="图片 15" descr="图片包含 蛋糕, 室内, 餐桌, 巧克力&#10;&#10;已生成极高可信度的说明">
            <a:extLst>
              <a:ext uri="{FF2B5EF4-FFF2-40B4-BE49-F238E27FC236}">
                <a16:creationId xmlns="" xmlns:a16="http://schemas.microsoft.com/office/drawing/2014/main" id="{D736F900-8A6D-4D8E-BEFA-23CD19928E59}"/>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graphicFrame>
        <p:nvGraphicFramePr>
          <p:cNvPr id="2" name="資料庫圖表 1"/>
          <p:cNvGraphicFramePr/>
          <p:nvPr>
            <p:extLst>
              <p:ext uri="{D42A27DB-BD31-4B8C-83A1-F6EECF244321}">
                <p14:modId xmlns:p14="http://schemas.microsoft.com/office/powerpoint/2010/main" val="3235530508"/>
              </p:ext>
            </p:extLst>
          </p:nvPr>
        </p:nvGraphicFramePr>
        <p:xfrm>
          <a:off x="957247" y="615702"/>
          <a:ext cx="9864741" cy="565322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1409867145"/>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8">
            <a:extLst>
              <a:ext uri="{FF2B5EF4-FFF2-40B4-BE49-F238E27FC236}">
                <a16:creationId xmlns:a16="http://schemas.microsoft.com/office/drawing/2014/main" xmlns="" id="{232E1E38-D8D8-4BB8-8F48-22AAB6D3EAA5}"/>
              </a:ext>
            </a:extLst>
          </p:cNvPr>
          <p:cNvSpPr txBox="1"/>
          <p:nvPr/>
        </p:nvSpPr>
        <p:spPr>
          <a:xfrm>
            <a:off x="3849517" y="4169688"/>
            <a:ext cx="4492966" cy="677108"/>
          </a:xfrm>
          <a:prstGeom prst="rect">
            <a:avLst/>
          </a:prstGeom>
          <a:noFill/>
          <a:ln>
            <a:noFill/>
          </a:ln>
        </p:spPr>
        <p:txBody>
          <a:bodyPr wrap="square" lIns="0" tIns="0" rIns="0" bIns="0" rtlCol="0">
            <a:spAutoFit/>
          </a:bodyPr>
          <a:lstStyle/>
          <a:p>
            <a:pPr algn="dist"/>
            <a:r>
              <a:rPr lang="zh-TW" altLang="en-US" sz="4400" dirty="0" smtClean="0">
                <a:solidFill>
                  <a:srgbClr val="404040"/>
                </a:solidFill>
                <a:cs typeface="+mn-ea"/>
                <a:sym typeface="+mn-lt"/>
              </a:rPr>
              <a:t>市場分</a:t>
            </a:r>
            <a:r>
              <a:rPr lang="zh-TW" altLang="en-US" sz="4400" dirty="0">
                <a:solidFill>
                  <a:srgbClr val="404040"/>
                </a:solidFill>
                <a:cs typeface="+mn-ea"/>
                <a:sym typeface="+mn-lt"/>
              </a:rPr>
              <a:t>析</a:t>
            </a:r>
            <a:endParaRPr lang="en-GB" altLang="zh-CN" sz="4400" dirty="0">
              <a:solidFill>
                <a:srgbClr val="404040"/>
              </a:solidFill>
              <a:cs typeface="+mn-ea"/>
              <a:sym typeface="+mn-lt"/>
            </a:endParaRPr>
          </a:p>
        </p:txBody>
      </p:sp>
      <p:sp>
        <p:nvSpPr>
          <p:cNvPr id="6" name="TextBox 49">
            <a:extLst>
              <a:ext uri="{FF2B5EF4-FFF2-40B4-BE49-F238E27FC236}">
                <a16:creationId xmlns:a16="http://schemas.microsoft.com/office/drawing/2014/main" xmlns="" id="{C4B65E16-EC6B-4BE3-BC2D-DA47AE49C2B5}"/>
              </a:ext>
            </a:extLst>
          </p:cNvPr>
          <p:cNvSpPr txBox="1"/>
          <p:nvPr/>
        </p:nvSpPr>
        <p:spPr>
          <a:xfrm>
            <a:off x="4210928" y="5063187"/>
            <a:ext cx="3770145" cy="184666"/>
          </a:xfrm>
          <a:prstGeom prst="rect">
            <a:avLst/>
          </a:prstGeom>
          <a:noFill/>
          <a:ln>
            <a:noFill/>
          </a:ln>
        </p:spPr>
        <p:txBody>
          <a:bodyPr wrap="square" lIns="0" tIns="0" rIns="0" bIns="0" rtlCol="0">
            <a:spAutoFit/>
          </a:bodyPr>
          <a:lstStyle/>
          <a:p>
            <a:pPr algn="dist" eaLnBrk="0" hangingPunct="0"/>
            <a:r>
              <a:rPr lang="zh-CN" altLang="en-US" sz="1200" dirty="0">
                <a:solidFill>
                  <a:srgbClr val="54534D"/>
                </a:solidFill>
                <a:cs typeface="+mn-ea"/>
                <a:sym typeface="+mn-lt"/>
              </a:rPr>
              <a:t>请替换文字内容，点击添加相关标题文字</a:t>
            </a:r>
          </a:p>
        </p:txBody>
      </p:sp>
      <p:grpSp>
        <p:nvGrpSpPr>
          <p:cNvPr id="8" name="组合 7">
            <a:extLst>
              <a:ext uri="{FF2B5EF4-FFF2-40B4-BE49-F238E27FC236}">
                <a16:creationId xmlns:a16="http://schemas.microsoft.com/office/drawing/2014/main" xmlns="" id="{7A9A8F9E-6B56-4462-A501-B49D1BB9A128}"/>
              </a:ext>
            </a:extLst>
          </p:cNvPr>
          <p:cNvGrpSpPr/>
          <p:nvPr/>
        </p:nvGrpSpPr>
        <p:grpSpPr>
          <a:xfrm>
            <a:off x="4924425" y="1610147"/>
            <a:ext cx="2343150" cy="2343150"/>
            <a:chOff x="4650157" y="1362075"/>
            <a:chExt cx="2343150" cy="2343150"/>
          </a:xfrm>
        </p:grpSpPr>
        <p:sp>
          <p:nvSpPr>
            <p:cNvPr id="4" name="椭圆 3">
              <a:extLst>
                <a:ext uri="{FF2B5EF4-FFF2-40B4-BE49-F238E27FC236}">
                  <a16:creationId xmlns:a16="http://schemas.microsoft.com/office/drawing/2014/main" xmlns="" id="{3F28E20F-6E60-4C37-9D6B-22598732C1A7}"/>
                </a:ext>
              </a:extLst>
            </p:cNvPr>
            <p:cNvSpPr/>
            <p:nvPr/>
          </p:nvSpPr>
          <p:spPr>
            <a:xfrm>
              <a:off x="4650157" y="1362075"/>
              <a:ext cx="2343150" cy="2343150"/>
            </a:xfrm>
            <a:prstGeom prst="ellipse">
              <a:avLst/>
            </a:prstGeom>
            <a:solidFill>
              <a:srgbClr val="6A6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a:extLst>
                <a:ext uri="{FF2B5EF4-FFF2-40B4-BE49-F238E27FC236}">
                  <a16:creationId xmlns:a16="http://schemas.microsoft.com/office/drawing/2014/main" xmlns="" id="{CC3F93A1-3051-4E18-B6E4-BEAD98F3FF61}"/>
                </a:ext>
              </a:extLst>
            </p:cNvPr>
            <p:cNvSpPr txBox="1"/>
            <p:nvPr/>
          </p:nvSpPr>
          <p:spPr>
            <a:xfrm>
              <a:off x="5340720" y="1810375"/>
              <a:ext cx="962024" cy="1446550"/>
            </a:xfrm>
            <a:prstGeom prst="rect">
              <a:avLst/>
            </a:prstGeom>
            <a:noFill/>
            <a:ln>
              <a:noFill/>
            </a:ln>
          </p:spPr>
          <p:txBody>
            <a:bodyPr wrap="square" rtlCol="0">
              <a:spAutoFit/>
            </a:bodyPr>
            <a:lstStyle/>
            <a:p>
              <a:pPr algn="dist"/>
              <a:r>
                <a:rPr lang="en-US" altLang="zh-CN" sz="8800" dirty="0">
                  <a:solidFill>
                    <a:schemeClr val="bg1"/>
                  </a:solidFill>
                  <a:cs typeface="+mn-ea"/>
                  <a:sym typeface="+mn-lt"/>
                </a:rPr>
                <a:t>3</a:t>
              </a:r>
              <a:endParaRPr lang="zh-CN" altLang="en-US" sz="8800" dirty="0">
                <a:solidFill>
                  <a:schemeClr val="bg1"/>
                </a:solidFill>
                <a:cs typeface="+mn-ea"/>
                <a:sym typeface="+mn-lt"/>
              </a:endParaRPr>
            </a:p>
          </p:txBody>
        </p:sp>
      </p:grpSp>
      <p:pic>
        <p:nvPicPr>
          <p:cNvPr id="10" name="图片 9" descr="图片包含 甜甜圈, 美食, 巧克力, 室内&#10;&#10;已生成极高可信度的说明">
            <a:extLst>
              <a:ext uri="{FF2B5EF4-FFF2-40B4-BE49-F238E27FC236}">
                <a16:creationId xmlns:a16="http://schemas.microsoft.com/office/drawing/2014/main" xmlns="" id="{1E204091-9054-47E4-9CDA-D6EF618405A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5973" y="93341"/>
            <a:ext cx="1331471" cy="1308514"/>
          </a:xfrm>
          <a:prstGeom prst="rect">
            <a:avLst/>
          </a:prstGeom>
        </p:spPr>
      </p:pic>
      <p:pic>
        <p:nvPicPr>
          <p:cNvPr id="11" name="图片 10" descr="图片包含 柑橘, 水果&#10;&#10;已生成高可信度的说明">
            <a:extLst>
              <a:ext uri="{FF2B5EF4-FFF2-40B4-BE49-F238E27FC236}">
                <a16:creationId xmlns:a16="http://schemas.microsoft.com/office/drawing/2014/main" xmlns="" id="{98B02AAE-27BF-4A5B-82CE-249380EF9B4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5400000">
            <a:off x="8575776" y="5760788"/>
            <a:ext cx="837360" cy="1318841"/>
          </a:xfrm>
          <a:prstGeom prst="rect">
            <a:avLst/>
          </a:prstGeom>
        </p:spPr>
      </p:pic>
      <p:pic>
        <p:nvPicPr>
          <p:cNvPr id="12" name="图片 11">
            <a:extLst>
              <a:ext uri="{FF2B5EF4-FFF2-40B4-BE49-F238E27FC236}">
                <a16:creationId xmlns:a16="http://schemas.microsoft.com/office/drawing/2014/main" xmlns="" id="{8FD6398C-20C1-41AA-ACBC-91F6BF357825}"/>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flipH="1" flipV="1">
            <a:off x="9372840" y="4808618"/>
            <a:ext cx="1793925" cy="2409436"/>
          </a:xfrm>
          <a:prstGeom prst="rect">
            <a:avLst/>
          </a:prstGeom>
        </p:spPr>
      </p:pic>
      <p:pic>
        <p:nvPicPr>
          <p:cNvPr id="13" name="图片 12" descr="图片包含 蛋糕, 室内, 餐桌, 巧克力&#10;&#10;已生成极高可信度的说明">
            <a:extLst>
              <a:ext uri="{FF2B5EF4-FFF2-40B4-BE49-F238E27FC236}">
                <a16:creationId xmlns:a16="http://schemas.microsoft.com/office/drawing/2014/main" xmlns="" id="{DF93EAA9-FAA9-4415-A1FD-21D33D78F78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160218" y="4988290"/>
            <a:ext cx="2071033" cy="2178762"/>
          </a:xfrm>
          <a:prstGeom prst="rect">
            <a:avLst/>
          </a:prstGeom>
        </p:spPr>
      </p:pic>
      <p:pic>
        <p:nvPicPr>
          <p:cNvPr id="14" name="图片 13">
            <a:extLst>
              <a:ext uri="{FF2B5EF4-FFF2-40B4-BE49-F238E27FC236}">
                <a16:creationId xmlns:a16="http://schemas.microsoft.com/office/drawing/2014/main" xmlns="" id="{9208A86A-E68B-485B-93C4-647B999172CA}"/>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0512" y="1584706"/>
            <a:ext cx="1456862" cy="829471"/>
          </a:xfrm>
          <a:prstGeom prst="rect">
            <a:avLst/>
          </a:prstGeom>
        </p:spPr>
      </p:pic>
      <p:pic>
        <p:nvPicPr>
          <p:cNvPr id="15" name="图片 14" descr="图片包含 植物&#10;&#10;已生成极高可信度的说明">
            <a:extLst>
              <a:ext uri="{FF2B5EF4-FFF2-40B4-BE49-F238E27FC236}">
                <a16:creationId xmlns:a16="http://schemas.microsoft.com/office/drawing/2014/main" xmlns="" id="{72C6EFC3-29C1-4101-BAEC-EA26011554B0}"/>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09807" y="3643"/>
            <a:ext cx="911495" cy="993092"/>
          </a:xfrm>
          <a:prstGeom prst="rect">
            <a:avLst/>
          </a:prstGeom>
        </p:spPr>
      </p:pic>
      <p:pic>
        <p:nvPicPr>
          <p:cNvPr id="16" name="图片 15" descr="图片包含 美食, 香蕉, 盘子, 水果&#10;&#10;已生成极高可信度的说明">
            <a:extLst>
              <a:ext uri="{FF2B5EF4-FFF2-40B4-BE49-F238E27FC236}">
                <a16:creationId xmlns:a16="http://schemas.microsoft.com/office/drawing/2014/main" xmlns="" id="{E7269227-0BCA-4E0E-8320-08F41C0564C1}"/>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rot="5400000">
            <a:off x="1691257" y="-1036008"/>
            <a:ext cx="1871650" cy="3072393"/>
          </a:xfrm>
          <a:prstGeom prst="rect">
            <a:avLst/>
          </a:prstGeom>
          <a:effectLst>
            <a:outerShdw blurRad="330200" dist="50800" dir="5400000" sx="102000" sy="102000" algn="ctr" rotWithShape="0">
              <a:srgbClr val="000000">
                <a:alpha val="41000"/>
              </a:srgbClr>
            </a:outerShdw>
          </a:effectLst>
        </p:spPr>
      </p:pic>
    </p:spTree>
    <p:extLst>
      <p:ext uri="{BB962C8B-B14F-4D97-AF65-F5344CB8AC3E}">
        <p14:creationId xmlns:p14="http://schemas.microsoft.com/office/powerpoint/2010/main" val="401516496"/>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10" presetClass="entr" presetSubtype="0" fill="hold" grpId="0" nodeType="afterEffect">
                                  <p:stCondLst>
                                    <p:cond delay="0"/>
                                  </p:stCondLst>
                                  <p:iterate type="lt">
                                    <p:tmPct val="10000"/>
                                  </p:iterate>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115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qgpvl3jp">
      <a:majorFont>
        <a:latin typeface="Agency FB" panose="020F0302020204030204"/>
        <a:ea typeface="微软雅黑"/>
        <a:cs typeface=""/>
      </a:majorFont>
      <a:minorFont>
        <a:latin typeface="Agency FB"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1361</TotalTime>
  <Words>1945</Words>
  <Application>Microsoft Office PowerPoint</Application>
  <PresentationFormat>寬螢幕</PresentationFormat>
  <Paragraphs>231</Paragraphs>
  <Slides>28</Slides>
  <Notes>27</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28</vt:i4>
      </vt:variant>
    </vt:vector>
  </HeadingPairs>
  <TitlesOfParts>
    <vt:vector size="36" baseType="lpstr">
      <vt:lpstr>Agency FB</vt:lpstr>
      <vt:lpstr>等线</vt:lpstr>
      <vt:lpstr>Gill Sans</vt:lpstr>
      <vt:lpstr>微软雅黑</vt:lpstr>
      <vt:lpstr>Arial</vt:lpstr>
      <vt:lpstr>Times New Roman</vt:lpstr>
      <vt:lpstr>Wingdings</vt:lpstr>
      <vt:lpstr>Office 主题​​</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http://www.ypppt.com/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keywords>http:/www.ypppt.com</cp:keywords>
  <dc:description>http://www.ypppt.com/</dc:description>
  <cp:lastModifiedBy>YL SHENG</cp:lastModifiedBy>
  <cp:revision>80</cp:revision>
  <dcterms:created xsi:type="dcterms:W3CDTF">2017-09-04T00:04:46Z</dcterms:created>
  <dcterms:modified xsi:type="dcterms:W3CDTF">2020-01-01T09:20:57Z</dcterms:modified>
</cp:coreProperties>
</file>